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3" r:id="rId1"/>
  </p:sldMasterIdLst>
  <p:notesMasterIdLst>
    <p:notesMasterId r:id="rId21"/>
  </p:notesMasterIdLst>
  <p:sldIdLst>
    <p:sldId id="256" r:id="rId2"/>
    <p:sldId id="259" r:id="rId3"/>
    <p:sldId id="331" r:id="rId4"/>
    <p:sldId id="347" r:id="rId5"/>
    <p:sldId id="332" r:id="rId6"/>
    <p:sldId id="333" r:id="rId7"/>
    <p:sldId id="334" r:id="rId8"/>
    <p:sldId id="335" r:id="rId9"/>
    <p:sldId id="336" r:id="rId10"/>
    <p:sldId id="337" r:id="rId11"/>
    <p:sldId id="339" r:id="rId12"/>
    <p:sldId id="338" r:id="rId13"/>
    <p:sldId id="340" r:id="rId14"/>
    <p:sldId id="343" r:id="rId15"/>
    <p:sldId id="344" r:id="rId16"/>
    <p:sldId id="345" r:id="rId17"/>
    <p:sldId id="341" r:id="rId18"/>
    <p:sldId id="342" r:id="rId19"/>
    <p:sldId id="346"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D00"/>
    <a:srgbClr val="006A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813" autoAdjust="0"/>
    <p:restoredTop sz="86803" autoAdjust="0"/>
  </p:normalViewPr>
  <p:slideViewPr>
    <p:cSldViewPr snapToGrid="0" snapToObjects="1">
      <p:cViewPr varScale="1">
        <p:scale>
          <a:sx n="99" d="100"/>
          <a:sy n="99" d="100"/>
        </p:scale>
        <p:origin x="1878" y="78"/>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F2FE36F-D549-7B4C-AF30-3640F9D2C73E}" type="datetimeFigureOut">
              <a:rPr lang="en-US" smtClean="0"/>
              <a:t>2/1/2024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ED98100-AF93-814A-8B37-E07C9A3A608B}" type="slidenum">
              <a:rPr lang="en-US" smtClean="0"/>
              <a:t>‹#›</a:t>
            </a:fld>
            <a:endParaRPr lang="en-US" dirty="0"/>
          </a:p>
        </p:txBody>
      </p:sp>
    </p:spTree>
    <p:extLst>
      <p:ext uri="{BB962C8B-B14F-4D97-AF65-F5344CB8AC3E}">
        <p14:creationId xmlns:p14="http://schemas.microsoft.com/office/powerpoint/2010/main" val="1550059424"/>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D98100-AF93-814A-8B37-E07C9A3A608B}" type="slidenum">
              <a:rPr lang="en-US" smtClean="0"/>
              <a:t>3</a:t>
            </a:fld>
            <a:endParaRPr lang="en-US" dirty="0"/>
          </a:p>
        </p:txBody>
      </p:sp>
    </p:spTree>
    <p:extLst>
      <p:ext uri="{BB962C8B-B14F-4D97-AF65-F5344CB8AC3E}">
        <p14:creationId xmlns:p14="http://schemas.microsoft.com/office/powerpoint/2010/main" val="8558091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D98100-AF93-814A-8B37-E07C9A3A608B}" type="slidenum">
              <a:rPr lang="en-US" smtClean="0"/>
              <a:t>12</a:t>
            </a:fld>
            <a:endParaRPr lang="en-US" dirty="0"/>
          </a:p>
        </p:txBody>
      </p:sp>
    </p:spTree>
    <p:extLst>
      <p:ext uri="{BB962C8B-B14F-4D97-AF65-F5344CB8AC3E}">
        <p14:creationId xmlns:p14="http://schemas.microsoft.com/office/powerpoint/2010/main" val="42545285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D98100-AF93-814A-8B37-E07C9A3A608B}" type="slidenum">
              <a:rPr lang="en-US" smtClean="0"/>
              <a:t>13</a:t>
            </a:fld>
            <a:endParaRPr lang="en-US" dirty="0"/>
          </a:p>
        </p:txBody>
      </p:sp>
    </p:spTree>
    <p:extLst>
      <p:ext uri="{BB962C8B-B14F-4D97-AF65-F5344CB8AC3E}">
        <p14:creationId xmlns:p14="http://schemas.microsoft.com/office/powerpoint/2010/main" val="18396452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D98100-AF93-814A-8B37-E07C9A3A608B}" type="slidenum">
              <a:rPr lang="en-US" smtClean="0"/>
              <a:t>14</a:t>
            </a:fld>
            <a:endParaRPr lang="en-US" dirty="0"/>
          </a:p>
        </p:txBody>
      </p:sp>
    </p:spTree>
    <p:extLst>
      <p:ext uri="{BB962C8B-B14F-4D97-AF65-F5344CB8AC3E}">
        <p14:creationId xmlns:p14="http://schemas.microsoft.com/office/powerpoint/2010/main" val="40620264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D98100-AF93-814A-8B37-E07C9A3A608B}" type="slidenum">
              <a:rPr lang="en-US" smtClean="0"/>
              <a:t>15</a:t>
            </a:fld>
            <a:endParaRPr lang="en-US" dirty="0"/>
          </a:p>
        </p:txBody>
      </p:sp>
    </p:spTree>
    <p:extLst>
      <p:ext uri="{BB962C8B-B14F-4D97-AF65-F5344CB8AC3E}">
        <p14:creationId xmlns:p14="http://schemas.microsoft.com/office/powerpoint/2010/main" val="191807486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D98100-AF93-814A-8B37-E07C9A3A608B}" type="slidenum">
              <a:rPr lang="en-US" smtClean="0"/>
              <a:t>16</a:t>
            </a:fld>
            <a:endParaRPr lang="en-US" dirty="0"/>
          </a:p>
        </p:txBody>
      </p:sp>
    </p:spTree>
    <p:extLst>
      <p:ext uri="{BB962C8B-B14F-4D97-AF65-F5344CB8AC3E}">
        <p14:creationId xmlns:p14="http://schemas.microsoft.com/office/powerpoint/2010/main" val="42216261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D98100-AF93-814A-8B37-E07C9A3A608B}" type="slidenum">
              <a:rPr lang="en-US" smtClean="0"/>
              <a:t>17</a:t>
            </a:fld>
            <a:endParaRPr lang="en-US" dirty="0"/>
          </a:p>
        </p:txBody>
      </p:sp>
    </p:spTree>
    <p:extLst>
      <p:ext uri="{BB962C8B-B14F-4D97-AF65-F5344CB8AC3E}">
        <p14:creationId xmlns:p14="http://schemas.microsoft.com/office/powerpoint/2010/main" val="27000196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D98100-AF93-814A-8B37-E07C9A3A608B}" type="slidenum">
              <a:rPr lang="en-US" smtClean="0"/>
              <a:t>18</a:t>
            </a:fld>
            <a:endParaRPr lang="en-US" dirty="0"/>
          </a:p>
        </p:txBody>
      </p:sp>
    </p:spTree>
    <p:extLst>
      <p:ext uri="{BB962C8B-B14F-4D97-AF65-F5344CB8AC3E}">
        <p14:creationId xmlns:p14="http://schemas.microsoft.com/office/powerpoint/2010/main" val="636887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D98100-AF93-814A-8B37-E07C9A3A608B}" type="slidenum">
              <a:rPr lang="en-US" smtClean="0"/>
              <a:t>19</a:t>
            </a:fld>
            <a:endParaRPr lang="en-US" dirty="0"/>
          </a:p>
        </p:txBody>
      </p:sp>
    </p:spTree>
    <p:extLst>
      <p:ext uri="{BB962C8B-B14F-4D97-AF65-F5344CB8AC3E}">
        <p14:creationId xmlns:p14="http://schemas.microsoft.com/office/powerpoint/2010/main" val="16397194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D98100-AF93-814A-8B37-E07C9A3A608B}" type="slidenum">
              <a:rPr lang="en-US" smtClean="0"/>
              <a:t>4</a:t>
            </a:fld>
            <a:endParaRPr lang="en-US" dirty="0"/>
          </a:p>
        </p:txBody>
      </p:sp>
    </p:spTree>
    <p:extLst>
      <p:ext uri="{BB962C8B-B14F-4D97-AF65-F5344CB8AC3E}">
        <p14:creationId xmlns:p14="http://schemas.microsoft.com/office/powerpoint/2010/main" val="32958861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D98100-AF93-814A-8B37-E07C9A3A608B}" type="slidenum">
              <a:rPr lang="en-US" smtClean="0"/>
              <a:t>5</a:t>
            </a:fld>
            <a:endParaRPr lang="en-US" dirty="0"/>
          </a:p>
        </p:txBody>
      </p:sp>
    </p:spTree>
    <p:extLst>
      <p:ext uri="{BB962C8B-B14F-4D97-AF65-F5344CB8AC3E}">
        <p14:creationId xmlns:p14="http://schemas.microsoft.com/office/powerpoint/2010/main" val="24722399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D98100-AF93-814A-8B37-E07C9A3A608B}" type="slidenum">
              <a:rPr lang="en-US" smtClean="0"/>
              <a:t>6</a:t>
            </a:fld>
            <a:endParaRPr lang="en-US" dirty="0"/>
          </a:p>
        </p:txBody>
      </p:sp>
    </p:spTree>
    <p:extLst>
      <p:ext uri="{BB962C8B-B14F-4D97-AF65-F5344CB8AC3E}">
        <p14:creationId xmlns:p14="http://schemas.microsoft.com/office/powerpoint/2010/main" val="37267421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D98100-AF93-814A-8B37-E07C9A3A608B}" type="slidenum">
              <a:rPr lang="en-US" smtClean="0"/>
              <a:t>7</a:t>
            </a:fld>
            <a:endParaRPr lang="en-US" dirty="0"/>
          </a:p>
        </p:txBody>
      </p:sp>
    </p:spTree>
    <p:extLst>
      <p:ext uri="{BB962C8B-B14F-4D97-AF65-F5344CB8AC3E}">
        <p14:creationId xmlns:p14="http://schemas.microsoft.com/office/powerpoint/2010/main" val="36562601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D98100-AF93-814A-8B37-E07C9A3A608B}" type="slidenum">
              <a:rPr lang="en-US" smtClean="0"/>
              <a:t>8</a:t>
            </a:fld>
            <a:endParaRPr lang="en-US" dirty="0"/>
          </a:p>
        </p:txBody>
      </p:sp>
    </p:spTree>
    <p:extLst>
      <p:ext uri="{BB962C8B-B14F-4D97-AF65-F5344CB8AC3E}">
        <p14:creationId xmlns:p14="http://schemas.microsoft.com/office/powerpoint/2010/main" val="856547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D98100-AF93-814A-8B37-E07C9A3A608B}" type="slidenum">
              <a:rPr lang="en-US" smtClean="0"/>
              <a:t>9</a:t>
            </a:fld>
            <a:endParaRPr lang="en-US" dirty="0"/>
          </a:p>
        </p:txBody>
      </p:sp>
    </p:spTree>
    <p:extLst>
      <p:ext uri="{BB962C8B-B14F-4D97-AF65-F5344CB8AC3E}">
        <p14:creationId xmlns:p14="http://schemas.microsoft.com/office/powerpoint/2010/main" val="37020722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D98100-AF93-814A-8B37-E07C9A3A608B}" type="slidenum">
              <a:rPr lang="en-US" smtClean="0"/>
              <a:t>10</a:t>
            </a:fld>
            <a:endParaRPr lang="en-US" dirty="0"/>
          </a:p>
        </p:txBody>
      </p:sp>
    </p:spTree>
    <p:extLst>
      <p:ext uri="{BB962C8B-B14F-4D97-AF65-F5344CB8AC3E}">
        <p14:creationId xmlns:p14="http://schemas.microsoft.com/office/powerpoint/2010/main" val="15765048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ED98100-AF93-814A-8B37-E07C9A3A608B}" type="slidenum">
              <a:rPr lang="en-US" smtClean="0"/>
              <a:t>11</a:t>
            </a:fld>
            <a:endParaRPr lang="en-US" dirty="0"/>
          </a:p>
        </p:txBody>
      </p:sp>
    </p:spTree>
    <p:extLst>
      <p:ext uri="{BB962C8B-B14F-4D97-AF65-F5344CB8AC3E}">
        <p14:creationId xmlns:p14="http://schemas.microsoft.com/office/powerpoint/2010/main" val="40398309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a:noFill/>
        </p:spPr>
        <p:txBody>
          <a:bodyPr>
            <a:normAutofit/>
          </a:bodyPr>
          <a:lstStyle>
            <a:lvl1pPr>
              <a:defRPr sz="2800">
                <a:ln>
                  <a:solidFill>
                    <a:srgbClr val="006A00"/>
                  </a:solidFill>
                </a:ln>
                <a:solidFill>
                  <a:srgbClr val="006A00"/>
                </a:solidFill>
              </a:defRPr>
            </a:lvl1pPr>
          </a:lstStyle>
          <a:p>
            <a:r>
              <a:rPr lang="en-US" dirty="0"/>
              <a:t>Click to edit Master title style</a:t>
            </a:r>
            <a:endParaRPr dirty="0"/>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7" name="Rectangle 6"/>
          <p:cNvSpPr/>
          <p:nvPr/>
        </p:nvSpPr>
        <p:spPr>
          <a:xfrm>
            <a:off x="282575" y="228600"/>
            <a:ext cx="4235450" cy="4187952"/>
          </a:xfrm>
          <a:prstGeom prst="rect">
            <a:avLst/>
          </a:prstGeom>
          <a:solidFill>
            <a:srgbClr val="004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solidFill>
                <a:schemeClr val="accent4"/>
              </a:solidFill>
            </a:endParaRPr>
          </a:p>
        </p:txBody>
      </p:sp>
      <p:sp>
        <p:nvSpPr>
          <p:cNvPr id="8" name="Rectangle 7"/>
          <p:cNvSpPr/>
          <p:nvPr/>
        </p:nvSpPr>
        <p:spPr>
          <a:xfrm>
            <a:off x="6802438" y="228600"/>
            <a:ext cx="2057400" cy="2039112"/>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bg2">
              <a:lumMod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1" name="Rectangle 10"/>
          <p:cNvSpPr/>
          <p:nvPr/>
        </p:nvSpPr>
        <p:spPr>
          <a:xfrm>
            <a:off x="4624388" y="228600"/>
            <a:ext cx="2057400" cy="2039112"/>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a:t>Click to edit Master title style</a:t>
            </a:r>
            <a:endParaRPr/>
          </a:p>
        </p:txBody>
      </p:sp>
      <p:sp>
        <p:nvSpPr>
          <p:cNvPr id="5" name="Date Placeholder 4"/>
          <p:cNvSpPr>
            <a:spLocks noGrp="1"/>
          </p:cNvSpPr>
          <p:nvPr>
            <p:ph type="dt" sz="half" idx="10"/>
          </p:nvPr>
        </p:nvSpPr>
        <p:spPr>
          <a:xfrm>
            <a:off x="6795247" y="6423585"/>
            <a:ext cx="2133600" cy="365125"/>
          </a:xfrm>
          <a:prstGeom prst="rect">
            <a:avLst/>
          </a:prstGeom>
        </p:spPr>
        <p:txBody>
          <a:bodyPr/>
          <a:lstStyle/>
          <a:p>
            <a:fld id="{EC04D637-433A-1042-9177-7D476C7556BC}" type="datetimeFigureOut">
              <a:rPr lang="en-US" smtClean="0"/>
              <a:t>2/1/2024</a:t>
            </a:fld>
            <a:endParaRPr lang="en-US" dirty="0"/>
          </a:p>
        </p:txBody>
      </p:sp>
      <p:sp>
        <p:nvSpPr>
          <p:cNvPr id="6" name="Footer Placeholder 5"/>
          <p:cNvSpPr>
            <a:spLocks noGrp="1"/>
          </p:cNvSpPr>
          <p:nvPr>
            <p:ph type="ftr" sz="quarter" idx="11"/>
          </p:nvPr>
        </p:nvSpPr>
        <p:spPr>
          <a:xfrm>
            <a:off x="7830213" y="5362385"/>
            <a:ext cx="1321512" cy="465958"/>
          </a:xfrm>
          <a:prstGeom prst="rect">
            <a:avLst/>
          </a:prstGeom>
        </p:spPr>
        <p:txBody>
          <a:bodyPr/>
          <a:lstStyle/>
          <a:p>
            <a:endParaRPr lang="en-US" dirty="0"/>
          </a:p>
        </p:txBody>
      </p:sp>
      <p:sp>
        <p:nvSpPr>
          <p:cNvPr id="7" name="Slide Number Placeholder 6"/>
          <p:cNvSpPr>
            <a:spLocks noGrp="1"/>
          </p:cNvSpPr>
          <p:nvPr>
            <p:ph type="sldNum" sz="quarter" idx="12"/>
          </p:nvPr>
        </p:nvSpPr>
        <p:spPr>
          <a:xfrm>
            <a:off x="8305800" y="242234"/>
            <a:ext cx="554038" cy="365125"/>
          </a:xfrm>
          <a:prstGeom prst="rect">
            <a:avLst/>
          </a:prstGeom>
        </p:spPr>
        <p:txBody>
          <a:bodyPr/>
          <a:lstStyle/>
          <a:p>
            <a:fld id="{BC1AF6CA-8D3F-C74A-8320-EBE72503AF55}" type="slidenum">
              <a:rPr lang="en-US" smtClean="0"/>
              <a:t>‹#›</a:t>
            </a:fld>
            <a:endParaRPr lang="en-US" dirty="0"/>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a:t>Click to edit Master title style</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a:xfrm>
            <a:off x="6795247" y="6423585"/>
            <a:ext cx="2133600" cy="365125"/>
          </a:xfrm>
          <a:prstGeom prst="rect">
            <a:avLst/>
          </a:prstGeom>
        </p:spPr>
        <p:txBody>
          <a:bodyPr/>
          <a:lstStyle/>
          <a:p>
            <a:fld id="{EC04D637-433A-1042-9177-7D476C7556BC}" type="datetimeFigureOut">
              <a:rPr lang="en-US" smtClean="0"/>
              <a:t>2/1/2024</a:t>
            </a:fld>
            <a:endParaRPr lang="en-US" dirty="0"/>
          </a:p>
        </p:txBody>
      </p:sp>
      <p:sp>
        <p:nvSpPr>
          <p:cNvPr id="3" name="Footer Placeholder 2"/>
          <p:cNvSpPr>
            <a:spLocks noGrp="1"/>
          </p:cNvSpPr>
          <p:nvPr>
            <p:ph type="ftr" sz="quarter" idx="11"/>
          </p:nvPr>
        </p:nvSpPr>
        <p:spPr>
          <a:xfrm>
            <a:off x="7830213" y="5362385"/>
            <a:ext cx="1321512" cy="465958"/>
          </a:xfrm>
          <a:prstGeom prst="rect">
            <a:avLst/>
          </a:prstGeom>
        </p:spPr>
        <p:txBody>
          <a:bodyPr/>
          <a:lstStyle/>
          <a:p>
            <a:endParaRPr lang="en-US" dirty="0"/>
          </a:p>
        </p:txBody>
      </p:sp>
      <p:sp>
        <p:nvSpPr>
          <p:cNvPr id="4" name="Slide Number Placeholder 3"/>
          <p:cNvSpPr>
            <a:spLocks noGrp="1"/>
          </p:cNvSpPr>
          <p:nvPr>
            <p:ph type="sldNum" sz="quarter" idx="12"/>
          </p:nvPr>
        </p:nvSpPr>
        <p:spPr>
          <a:xfrm>
            <a:off x="8305800" y="242234"/>
            <a:ext cx="554038" cy="365125"/>
          </a:xfrm>
          <a:prstGeom prst="rect">
            <a:avLst/>
          </a:prstGeom>
        </p:spPr>
        <p:txBody>
          <a:bodyPr/>
          <a:lstStyle/>
          <a:p>
            <a:fld id="{BC1AF6CA-8D3F-C74A-8320-EBE72503AF55}" type="slidenum">
              <a:rPr lang="en-US" smtClean="0"/>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n-US"/>
              <a:t>Click to edit Master title style</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391399" y="6423585"/>
            <a:ext cx="1537447" cy="365125"/>
          </a:xfrm>
          <a:prstGeom prst="rect">
            <a:avLst/>
          </a:prstGeom>
        </p:spPr>
        <p:txBody>
          <a:bodyPr/>
          <a:lstStyle/>
          <a:p>
            <a:fld id="{EC04D637-433A-1042-9177-7D476C7556BC}" type="datetimeFigureOut">
              <a:rPr lang="en-US" smtClean="0"/>
              <a:t>2/1/2024</a:t>
            </a:fld>
            <a:endParaRPr lang="en-US" dirty="0"/>
          </a:p>
        </p:txBody>
      </p:sp>
      <p:sp>
        <p:nvSpPr>
          <p:cNvPr id="6" name="Footer Placeholder 5"/>
          <p:cNvSpPr>
            <a:spLocks noGrp="1"/>
          </p:cNvSpPr>
          <p:nvPr>
            <p:ph type="ftr" sz="quarter" idx="11"/>
          </p:nvPr>
        </p:nvSpPr>
        <p:spPr>
          <a:xfrm>
            <a:off x="3859305" y="6423585"/>
            <a:ext cx="3316941" cy="365125"/>
          </a:xfrm>
          <a:prstGeom prst="rect">
            <a:avLst/>
          </a:prstGeom>
        </p:spPr>
        <p:txBody>
          <a:bodyPr/>
          <a:lstStyle/>
          <a:p>
            <a:endParaRPr lang="en-US" dirty="0"/>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n-US"/>
              <a:t>Click to edit Master title style</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endParaRPr dirty="0"/>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391399" y="6423585"/>
            <a:ext cx="1537447" cy="365125"/>
          </a:xfrm>
          <a:prstGeom prst="rect">
            <a:avLst/>
          </a:prstGeom>
        </p:spPr>
        <p:txBody>
          <a:bodyPr/>
          <a:lstStyle/>
          <a:p>
            <a:fld id="{EC04D637-433A-1042-9177-7D476C7556BC}" type="datetimeFigureOut">
              <a:rPr lang="en-US" smtClean="0"/>
              <a:t>2/1/2024</a:t>
            </a:fld>
            <a:endParaRPr lang="en-US" dirty="0"/>
          </a:p>
        </p:txBody>
      </p:sp>
      <p:sp>
        <p:nvSpPr>
          <p:cNvPr id="6" name="Footer Placeholder 5"/>
          <p:cNvSpPr>
            <a:spLocks noGrp="1"/>
          </p:cNvSpPr>
          <p:nvPr>
            <p:ph type="ftr" sz="quarter" idx="11"/>
          </p:nvPr>
        </p:nvSpPr>
        <p:spPr>
          <a:xfrm>
            <a:off x="4191000" y="6423585"/>
            <a:ext cx="3005138"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305800" y="242234"/>
            <a:ext cx="554038" cy="365125"/>
          </a:xfrm>
          <a:prstGeom prst="rect">
            <a:avLst/>
          </a:prstGeom>
        </p:spPr>
        <p:txBody>
          <a:bodyPr/>
          <a:lstStyle/>
          <a:p>
            <a:fld id="{BC1AF6CA-8D3F-C74A-8320-EBE72503AF55}" type="slidenum">
              <a:rPr lang="en-US" smtClean="0"/>
              <a:t>‹#›</a:t>
            </a:fld>
            <a:endParaRPr lang="en-US" dirty="0"/>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n-US"/>
              <a:t>Click to edit Master title style</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endParaRPr dirty="0"/>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795247" y="6423585"/>
            <a:ext cx="2133600" cy="365125"/>
          </a:xfrm>
          <a:prstGeom prst="rect">
            <a:avLst/>
          </a:prstGeom>
        </p:spPr>
        <p:txBody>
          <a:bodyPr/>
          <a:lstStyle/>
          <a:p>
            <a:fld id="{EC04D637-433A-1042-9177-7D476C7556BC}" type="datetimeFigureOut">
              <a:rPr lang="en-US" smtClean="0"/>
              <a:t>2/1/2024</a:t>
            </a:fld>
            <a:endParaRPr lang="en-US" dirty="0"/>
          </a:p>
        </p:txBody>
      </p:sp>
      <p:sp>
        <p:nvSpPr>
          <p:cNvPr id="6" name="Footer Placeholder 5"/>
          <p:cNvSpPr>
            <a:spLocks noGrp="1"/>
          </p:cNvSpPr>
          <p:nvPr>
            <p:ph type="ftr" sz="quarter" idx="11"/>
          </p:nvPr>
        </p:nvSpPr>
        <p:spPr>
          <a:xfrm>
            <a:off x="7830213" y="5362385"/>
            <a:ext cx="1321512" cy="465958"/>
          </a:xfrm>
          <a:prstGeom prst="rect">
            <a:avLst/>
          </a:prstGeom>
        </p:spPr>
        <p:txBody>
          <a:bodyPr/>
          <a:lstStyle/>
          <a:p>
            <a:endParaRPr lang="en-US" dirty="0"/>
          </a:p>
        </p:txBody>
      </p:sp>
      <p:sp>
        <p:nvSpPr>
          <p:cNvPr id="7" name="Slide Number Placeholder 6"/>
          <p:cNvSpPr>
            <a:spLocks noGrp="1"/>
          </p:cNvSpPr>
          <p:nvPr>
            <p:ph type="sldNum" sz="quarter" idx="12"/>
          </p:nvPr>
        </p:nvSpPr>
        <p:spPr>
          <a:xfrm>
            <a:off x="8305800" y="242234"/>
            <a:ext cx="554038" cy="365125"/>
          </a:xfrm>
          <a:prstGeom prst="rect">
            <a:avLst/>
          </a:prstGeom>
        </p:spPr>
        <p:txBody>
          <a:bodyPr/>
          <a:lstStyle/>
          <a:p>
            <a:fld id="{BC1AF6CA-8D3F-C74A-8320-EBE72503AF55}" type="slidenum">
              <a:rPr lang="en-US" smtClean="0"/>
              <a:t>‹#›</a:t>
            </a:fld>
            <a:endParaRPr lang="en-US" dirty="0"/>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n-US"/>
              <a:t>Click to edit Master title style</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5212262" y="6235607"/>
            <a:ext cx="1348398" cy="365125"/>
          </a:xfrm>
          <a:prstGeom prst="rect">
            <a:avLst/>
          </a:prstGeom>
        </p:spPr>
        <p:txBody>
          <a:bodyPr/>
          <a:lstStyle>
            <a:lvl1pPr>
              <a:defRPr>
                <a:solidFill>
                  <a:schemeClr val="bg1"/>
                </a:solidFill>
              </a:defRPr>
            </a:lvl1pPr>
          </a:lstStyle>
          <a:p>
            <a:fld id="{EC04D637-433A-1042-9177-7D476C7556BC}" type="datetimeFigureOut">
              <a:rPr lang="en-US" smtClean="0"/>
              <a:t>2/1/2024</a:t>
            </a:fld>
            <a:endParaRPr lang="en-US" dirty="0"/>
          </a:p>
        </p:txBody>
      </p:sp>
      <p:sp>
        <p:nvSpPr>
          <p:cNvPr id="6" name="Footer Placeholder 5"/>
          <p:cNvSpPr>
            <a:spLocks noGrp="1"/>
          </p:cNvSpPr>
          <p:nvPr>
            <p:ph type="ftr" sz="quarter" idx="11"/>
          </p:nvPr>
        </p:nvSpPr>
        <p:spPr>
          <a:xfrm>
            <a:off x="381095" y="6235607"/>
            <a:ext cx="4648105" cy="365125"/>
          </a:xfrm>
          <a:prstGeom prst="rect">
            <a:avLst/>
          </a:prstGeom>
        </p:spPr>
        <p:txBody>
          <a:bodyPr/>
          <a:lstStyle>
            <a:lvl1pPr>
              <a:defRPr>
                <a:solidFill>
                  <a:schemeClr val="bg1"/>
                </a:solidFill>
              </a:defRPr>
            </a:lvl1pPr>
          </a:lstStyle>
          <a:p>
            <a:endParaRPr lang="en-US" dirty="0"/>
          </a:p>
        </p:txBody>
      </p:sp>
      <p:sp>
        <p:nvSpPr>
          <p:cNvPr id="7" name="Slide Number Placeholder 6"/>
          <p:cNvSpPr>
            <a:spLocks noGrp="1"/>
          </p:cNvSpPr>
          <p:nvPr>
            <p:ph type="sldNum" sz="quarter" idx="12"/>
          </p:nvPr>
        </p:nvSpPr>
        <p:spPr>
          <a:xfrm>
            <a:off x="8305800" y="242234"/>
            <a:ext cx="554038" cy="365125"/>
          </a:xfrm>
          <a:prstGeom prst="rect">
            <a:avLst/>
          </a:prstGeom>
        </p:spPr>
        <p:txBody>
          <a:bodyPr/>
          <a:lstStyle/>
          <a:p>
            <a:fld id="{BC1AF6CA-8D3F-C74A-8320-EBE72503AF55}" type="slidenum">
              <a:rPr lang="en-US" smtClean="0"/>
              <a:t>‹#›</a:t>
            </a:fld>
            <a:endParaRPr lang="en-US" dirty="0"/>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n-US" dirty="0"/>
              <a:t>Drag picture to placeholder or click icon to add</a:t>
            </a:r>
            <a:endParaRPr dirty="0"/>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n-US" dirty="0"/>
              <a:t>Drag picture to placeholder or click icon to add</a:t>
            </a:r>
            <a:endParaRPr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n-US"/>
              <a:t>Click to edit Master title style</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048000" y="6235607"/>
            <a:ext cx="1348398" cy="365125"/>
          </a:xfrm>
          <a:prstGeom prst="rect">
            <a:avLst/>
          </a:prstGeom>
        </p:spPr>
        <p:txBody>
          <a:bodyPr/>
          <a:lstStyle>
            <a:lvl1pPr>
              <a:defRPr>
                <a:solidFill>
                  <a:schemeClr val="bg1"/>
                </a:solidFill>
              </a:defRPr>
            </a:lvl1pPr>
          </a:lstStyle>
          <a:p>
            <a:fld id="{EC04D637-433A-1042-9177-7D476C7556BC}" type="datetimeFigureOut">
              <a:rPr lang="en-US" smtClean="0"/>
              <a:t>2/1/2024</a:t>
            </a:fld>
            <a:endParaRPr lang="en-US" dirty="0"/>
          </a:p>
        </p:txBody>
      </p:sp>
      <p:sp>
        <p:nvSpPr>
          <p:cNvPr id="6" name="Footer Placeholder 5"/>
          <p:cNvSpPr>
            <a:spLocks noGrp="1"/>
          </p:cNvSpPr>
          <p:nvPr>
            <p:ph type="ftr" sz="quarter" idx="11"/>
          </p:nvPr>
        </p:nvSpPr>
        <p:spPr>
          <a:xfrm>
            <a:off x="381095" y="6235607"/>
            <a:ext cx="2590705" cy="365125"/>
          </a:xfrm>
          <a:prstGeom prst="rect">
            <a:avLst/>
          </a:prstGeom>
        </p:spPr>
        <p:txBody>
          <a:bodyPr/>
          <a:lstStyle>
            <a:lvl1pPr>
              <a:defRPr>
                <a:solidFill>
                  <a:schemeClr val="bg1"/>
                </a:solidFill>
              </a:defRPr>
            </a:lvl1pPr>
          </a:lstStyle>
          <a:p>
            <a:endParaRPr lang="en-US" dirty="0"/>
          </a:p>
        </p:txBody>
      </p:sp>
      <p:sp>
        <p:nvSpPr>
          <p:cNvPr id="7" name="Slide Number Placeholder 6"/>
          <p:cNvSpPr>
            <a:spLocks noGrp="1"/>
          </p:cNvSpPr>
          <p:nvPr>
            <p:ph type="sldNum" sz="quarter" idx="12"/>
          </p:nvPr>
        </p:nvSpPr>
        <p:spPr>
          <a:xfrm>
            <a:off x="8305800" y="242234"/>
            <a:ext cx="554038" cy="365125"/>
          </a:xfrm>
          <a:prstGeom prst="rect">
            <a:avLst/>
          </a:prstGeom>
        </p:spPr>
        <p:txBody>
          <a:bodyPr/>
          <a:lstStyle/>
          <a:p>
            <a:fld id="{BC1AF6CA-8D3F-C74A-8320-EBE72503AF55}" type="slidenum">
              <a:rPr lang="en-US" smtClean="0"/>
              <a:t>‹#›</a:t>
            </a:fld>
            <a:endParaRPr lang="en-US" dirty="0"/>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n-US" dirty="0"/>
              <a:t>Drag picture to placeholder or click icon to add</a:t>
            </a:r>
            <a:endParaRPr dirty="0"/>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n-US" dirty="0"/>
              <a:t>Drag picture to placeholder or click icon to add</a:t>
            </a:r>
            <a:endParaRPr dirty="0"/>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n-US" dirty="0"/>
              <a:t>Drag picture to placeholder or click icon to add</a:t>
            </a:r>
            <a:endParaRPr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Pictures with Caption, Alt.">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n-US"/>
              <a:t>Click to edit Master title style</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endParaRPr dirty="0"/>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391399" y="6423585"/>
            <a:ext cx="1537447" cy="365125"/>
          </a:xfrm>
          <a:prstGeom prst="rect">
            <a:avLst/>
          </a:prstGeom>
        </p:spPr>
        <p:txBody>
          <a:bodyPr/>
          <a:lstStyle/>
          <a:p>
            <a:fld id="{EC04D637-433A-1042-9177-7D476C7556BC}" type="datetimeFigureOut">
              <a:rPr lang="en-US" smtClean="0"/>
              <a:t>2/1/2024</a:t>
            </a:fld>
            <a:endParaRPr lang="en-US" dirty="0"/>
          </a:p>
        </p:txBody>
      </p:sp>
      <p:sp>
        <p:nvSpPr>
          <p:cNvPr id="6" name="Footer Placeholder 5"/>
          <p:cNvSpPr>
            <a:spLocks noGrp="1"/>
          </p:cNvSpPr>
          <p:nvPr>
            <p:ph type="ftr" sz="quarter" idx="11"/>
          </p:nvPr>
        </p:nvSpPr>
        <p:spPr>
          <a:xfrm>
            <a:off x="4191000" y="6423585"/>
            <a:ext cx="3005138"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305800" y="242234"/>
            <a:ext cx="554038" cy="365125"/>
          </a:xfrm>
          <a:prstGeom prst="rect">
            <a:avLst/>
          </a:prstGeom>
        </p:spPr>
        <p:txBody>
          <a:bodyPr/>
          <a:lstStyle/>
          <a:p>
            <a:fld id="{BC1AF6CA-8D3F-C74A-8320-EBE72503AF55}" type="slidenum">
              <a:rPr lang="en-US" smtClean="0"/>
              <a:t>‹#›</a:t>
            </a:fld>
            <a:endParaRPr lang="en-US" dirty="0"/>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n-US" dirty="0"/>
              <a:t>Drag picture to placeholder or click icon to add</a:t>
            </a:r>
            <a:endParaRPr dirty="0"/>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n-US" dirty="0"/>
              <a:t>Drag picture to placeholder or click icon to add</a:t>
            </a:r>
            <a:endParaRPr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1" name="Footer Placeholder 4"/>
          <p:cNvSpPr>
            <a:spLocks noGrp="1"/>
          </p:cNvSpPr>
          <p:nvPr>
            <p:ph type="ftr" sz="quarter" idx="3"/>
          </p:nvPr>
        </p:nvSpPr>
        <p:spPr>
          <a:xfrm>
            <a:off x="7830213" y="5362385"/>
            <a:ext cx="1321512" cy="465958"/>
          </a:xfrm>
          <a:prstGeom prst="rect">
            <a:avLst/>
          </a:prstGeom>
          <a:noFill/>
          <a:ln cap="rnd">
            <a:noFill/>
            <a:round/>
          </a:ln>
          <a:effectLst/>
        </p:spPr>
        <p:style>
          <a:lnRef idx="2">
            <a:schemeClr val="accent1"/>
          </a:lnRef>
          <a:fillRef idx="1">
            <a:schemeClr val="lt1"/>
          </a:fillRef>
          <a:effectRef idx="0">
            <a:schemeClr val="accent1"/>
          </a:effectRef>
          <a:fontRef idx="none"/>
        </p:style>
        <p:txBody>
          <a:bodyPr vert="horz" lIns="91440" tIns="45720" rIns="91440" bIns="45720" rtlCol="0" anchor="ctr"/>
          <a:lstStyle>
            <a:lvl1pPr algn="l">
              <a:defRPr sz="1100" b="1">
                <a:solidFill>
                  <a:srgbClr val="006A00"/>
                </a:solidFill>
              </a:defRPr>
            </a:lvl1pPr>
          </a:lstStyle>
          <a:p>
            <a:pPr algn="ctr"/>
            <a:r>
              <a:rPr lang="en-US" dirty="0"/>
              <a:t>  </a:t>
            </a:r>
          </a:p>
          <a:p>
            <a:pPr algn="ctr"/>
            <a:r>
              <a:rPr lang="en-US" sz="1300" dirty="0"/>
              <a:t>YOUR UNION</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dirty="0"/>
          </a:p>
        </p:txBody>
      </p:sp>
      <p:sp>
        <p:nvSpPr>
          <p:cNvPr id="3" name="Content Placeholder 2"/>
          <p:cNvSpPr>
            <a:spLocks noGrp="1"/>
          </p:cNvSpPr>
          <p:nvPr>
            <p:ph idx="1"/>
          </p:nvPr>
        </p:nvSpPr>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20" name="TextBox 19"/>
          <p:cNvSpPr txBox="1"/>
          <p:nvPr userDrawn="1"/>
        </p:nvSpPr>
        <p:spPr>
          <a:xfrm>
            <a:off x="-113862" y="6126163"/>
            <a:ext cx="9538138" cy="1384995"/>
          </a:xfrm>
          <a:prstGeom prst="rect">
            <a:avLst/>
          </a:prstGeom>
          <a:noFill/>
        </p:spPr>
        <p:txBody>
          <a:bodyPr wrap="square" rtlCol="0">
            <a:spAutoFit/>
          </a:bodyPr>
          <a:lstStyle/>
          <a:p>
            <a:pPr algn="just"/>
            <a:r>
              <a:rPr lang="en-US" sz="1050" dirty="0">
                <a:solidFill>
                  <a:schemeClr val="tx1">
                    <a:alpha val="15000"/>
                  </a:schemeClr>
                </a:solidFill>
              </a:rPr>
              <a:t>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a:t>
            </a:r>
          </a:p>
        </p:txBody>
      </p:sp>
      <p:pic>
        <p:nvPicPr>
          <p:cNvPr id="21" name="Picture 20" descr="PASSlogotranspgreen.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70294" y="5828343"/>
            <a:ext cx="1073706" cy="987141"/>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n-US"/>
              <a:t>Click to edit Master title style</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Date Placeholder 3"/>
          <p:cNvSpPr>
            <a:spLocks noGrp="1"/>
          </p:cNvSpPr>
          <p:nvPr>
            <p:ph type="dt" sz="half" idx="10"/>
          </p:nvPr>
        </p:nvSpPr>
        <p:spPr>
          <a:xfrm>
            <a:off x="6795247" y="6423585"/>
            <a:ext cx="2133600" cy="365125"/>
          </a:xfrm>
          <a:prstGeom prst="rect">
            <a:avLst/>
          </a:prstGeom>
        </p:spPr>
        <p:txBody>
          <a:bodyPr/>
          <a:lstStyle/>
          <a:p>
            <a:fld id="{EC04D637-433A-1042-9177-7D476C7556BC}" type="datetimeFigureOut">
              <a:rPr lang="en-US" smtClean="0"/>
              <a:t>2/1/2024</a:t>
            </a:fld>
            <a:endParaRPr lang="en-US" dirty="0"/>
          </a:p>
        </p:txBody>
      </p:sp>
      <p:sp>
        <p:nvSpPr>
          <p:cNvPr id="5" name="Footer Placeholder 4"/>
          <p:cNvSpPr>
            <a:spLocks noGrp="1"/>
          </p:cNvSpPr>
          <p:nvPr>
            <p:ph type="ftr" sz="quarter" idx="11"/>
          </p:nvPr>
        </p:nvSpPr>
        <p:spPr>
          <a:xfrm>
            <a:off x="7830213" y="5362385"/>
            <a:ext cx="1321512" cy="465958"/>
          </a:xfrm>
          <a:prstGeom prst="rect">
            <a:avLst/>
          </a:prstGeom>
        </p:spPr>
        <p:txBody>
          <a:bodyPr/>
          <a:lstStyle/>
          <a:p>
            <a:endParaRPr lang="en-US" dirty="0"/>
          </a:p>
        </p:txBody>
      </p:sp>
      <p:sp>
        <p:nvSpPr>
          <p:cNvPr id="6" name="Slide Number Placeholder 5"/>
          <p:cNvSpPr>
            <a:spLocks noGrp="1"/>
          </p:cNvSpPr>
          <p:nvPr>
            <p:ph type="sldNum" sz="quarter" idx="12"/>
          </p:nvPr>
        </p:nvSpPr>
        <p:spPr>
          <a:xfrm>
            <a:off x="8305800" y="242234"/>
            <a:ext cx="554038" cy="365125"/>
          </a:xfrm>
          <a:prstGeom prst="rect">
            <a:avLst/>
          </a:prstGeom>
        </p:spPr>
        <p:txBody>
          <a:bodyPr/>
          <a:lstStyle/>
          <a:p>
            <a:fld id="{BC1AF6CA-8D3F-C74A-8320-EBE72503AF55}" type="slidenum">
              <a:rPr lang="en-US" smtClean="0"/>
              <a:t>‹#›</a:t>
            </a:fld>
            <a:endParaRPr lang="en-US" dirty="0"/>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Alt.">
    <p:spTree>
      <p:nvGrpSpPr>
        <p:cNvPr id="1" name=""/>
        <p:cNvGrpSpPr/>
        <p:nvPr/>
      </p:nvGrpSpPr>
      <p:grpSpPr>
        <a:xfrm>
          <a:off x="0" y="0"/>
          <a:ext cx="0" cy="0"/>
          <a:chOff x="0" y="0"/>
          <a:chExt cx="0" cy="0"/>
        </a:xfrm>
      </p:grpSpPr>
      <p:sp>
        <p:nvSpPr>
          <p:cNvPr id="2" name="Title 1"/>
          <p:cNvSpPr>
            <a:spLocks noGrp="1"/>
          </p:cNvSpPr>
          <p:nvPr>
            <p:ph type="title"/>
          </p:nvPr>
        </p:nvSpPr>
        <p:spPr>
          <a:xfrm>
            <a:off x="498474" y="134471"/>
            <a:ext cx="7556313" cy="995082"/>
          </a:xfrm>
        </p:spPr>
        <p:txBody>
          <a:bodyPr anchor="b" anchorCtr="0"/>
          <a:lstStyle/>
          <a:p>
            <a:r>
              <a:rPr lang="en-US" dirty="0"/>
              <a:t>Click to edit Master title style</a:t>
            </a:r>
            <a:endParaRPr dirty="0"/>
          </a:p>
        </p:txBody>
      </p:sp>
      <p:sp>
        <p:nvSpPr>
          <p:cNvPr id="3" name="Content Placeholder 2"/>
          <p:cNvSpPr>
            <a:spLocks noGrp="1"/>
          </p:cNvSpPr>
          <p:nvPr>
            <p:ph idx="1"/>
          </p:nvPr>
        </p:nvSpPr>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1">
                    <a:lumMod val="60000"/>
                    <a:lumOff val="40000"/>
                  </a:schemeClr>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dirty="0"/>
              <a:t>Click to edit Master text styles</a:t>
            </a:r>
          </a:p>
        </p:txBody>
      </p:sp>
      <p:sp>
        <p:nvSpPr>
          <p:cNvPr id="16" name="TextBox 15"/>
          <p:cNvSpPr txBox="1"/>
          <p:nvPr userDrawn="1"/>
        </p:nvSpPr>
        <p:spPr>
          <a:xfrm>
            <a:off x="-113862" y="6126163"/>
            <a:ext cx="9538138" cy="1384995"/>
          </a:xfrm>
          <a:prstGeom prst="rect">
            <a:avLst/>
          </a:prstGeom>
          <a:noFill/>
        </p:spPr>
        <p:txBody>
          <a:bodyPr wrap="square" rtlCol="0">
            <a:spAutoFit/>
          </a:bodyPr>
          <a:lstStyle/>
          <a:p>
            <a:pPr algn="just"/>
            <a:r>
              <a:rPr lang="en-US" sz="1050" dirty="0">
                <a:solidFill>
                  <a:schemeClr val="tx1">
                    <a:alpha val="15000"/>
                  </a:schemeClr>
                </a:solidFill>
              </a:rPr>
              <a:t>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a:t>
            </a:r>
          </a:p>
        </p:txBody>
      </p:sp>
      <p:pic>
        <p:nvPicPr>
          <p:cNvPr id="17" name="Picture 16" descr="PASSlogotranspgreen.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070294" y="5828343"/>
            <a:ext cx="1073706" cy="987141"/>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2 Pictur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n-US"/>
              <a:t>Click to edit Master title style</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dirty="0"/>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n-US" dirty="0"/>
              <a:t>Drag picture to placeholder or click icon to add</a:t>
            </a:r>
            <a:endParaRPr dirty="0"/>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n-US" dirty="0"/>
              <a:t>Drag picture to placeholder or click icon to add</a:t>
            </a:r>
            <a:endParaRPr dirty="0"/>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TextBox 10"/>
          <p:cNvSpPr txBox="1"/>
          <p:nvPr userDrawn="1"/>
        </p:nvSpPr>
        <p:spPr>
          <a:xfrm>
            <a:off x="-113862" y="-148903"/>
            <a:ext cx="9538138" cy="7363555"/>
          </a:xfrm>
          <a:prstGeom prst="rect">
            <a:avLst/>
          </a:prstGeom>
          <a:noFill/>
        </p:spPr>
        <p:txBody>
          <a:bodyPr wrap="square" rtlCol="0">
            <a:spAutoFit/>
          </a:bodyPr>
          <a:lstStyle/>
          <a:p>
            <a:pPr algn="just"/>
            <a:r>
              <a:rPr lang="en-US" sz="1050" dirty="0">
                <a:solidFill>
                  <a:schemeClr val="tx1">
                    <a:alpha val="15000"/>
                  </a:schemeClr>
                </a:solidFill>
              </a:rPr>
              <a:t>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TECHNICIANS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AVIATION SAFETY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MANUFACTURING INSPECTORS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FLIGHT INSPECTION PILOTS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r>
              <a:rPr lang="en-US" sz="1050" dirty="0">
                <a:solidFill>
                  <a:schemeClr val="tx1">
                    <a:alpha val="15000"/>
                  </a:schemeClr>
                </a:solidFill>
              </a:rPr>
              <a:t>AIRCRAFT MAINTENANCE EMPLOYEES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rPr>
              <a:t> SAFETY SUPPORT STAFF </a:t>
            </a:r>
            <a:r>
              <a:rPr lang="en-US" sz="1050" dirty="0">
                <a:solidFill>
                  <a:schemeClr val="tx1">
                    <a:alpha val="15000"/>
                  </a:schemeClr>
                </a:solidFill>
                <a:latin typeface="Wingdings"/>
                <a:ea typeface="Wingdings"/>
                <a:cs typeface="Wingdings"/>
                <a:sym typeface="Wingdings"/>
              </a:rPr>
              <a:t></a:t>
            </a:r>
            <a:r>
              <a:rPr lang="en-US" sz="1050" dirty="0">
                <a:solidFill>
                  <a:schemeClr val="tx1">
                    <a:alpha val="15000"/>
                  </a:schemeClr>
                </a:solidFill>
                <a:sym typeface="Wingdings"/>
              </a:rPr>
              <a:t> </a:t>
            </a:r>
            <a:endParaRPr lang="en-US" sz="1050" dirty="0">
              <a:solidFill>
                <a:schemeClr val="tx1">
                  <a:alpha val="15000"/>
                </a:schemeClr>
              </a:solidFill>
            </a:endParaRPr>
          </a:p>
        </p:txBody>
      </p:sp>
      <p:sp>
        <p:nvSpPr>
          <p:cNvPr id="7" name="Rectangle 6"/>
          <p:cNvSpPr/>
          <p:nvPr userDrawn="1"/>
        </p:nvSpPr>
        <p:spPr>
          <a:xfrm>
            <a:off x="658907" y="228600"/>
            <a:ext cx="8200930" cy="6345238"/>
          </a:xfrm>
          <a:prstGeom prst="rect">
            <a:avLst/>
          </a:prstGeom>
          <a:solidFill>
            <a:srgbClr val="004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n-US"/>
              <a:t>Click to edit Master title style</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Rectangle 8"/>
          <p:cNvSpPr/>
          <p:nvPr/>
        </p:nvSpPr>
        <p:spPr>
          <a:xfrm>
            <a:off x="285750" y="228600"/>
            <a:ext cx="212725" cy="6345238"/>
          </a:xfrm>
          <a:prstGeom prst="rect">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n-US"/>
              <a:t>Click to edit Master title style</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Date Placeholder 6"/>
          <p:cNvSpPr>
            <a:spLocks noGrp="1"/>
          </p:cNvSpPr>
          <p:nvPr>
            <p:ph type="dt" sz="half" idx="10"/>
          </p:nvPr>
        </p:nvSpPr>
        <p:spPr>
          <a:xfrm>
            <a:off x="6795247" y="6423585"/>
            <a:ext cx="2133600" cy="365125"/>
          </a:xfrm>
          <a:prstGeom prst="rect">
            <a:avLst/>
          </a:prstGeom>
        </p:spPr>
        <p:txBody>
          <a:bodyPr/>
          <a:lstStyle/>
          <a:p>
            <a:fld id="{EC04D637-433A-1042-9177-7D476C7556BC}" type="datetimeFigureOut">
              <a:rPr lang="en-US" smtClean="0"/>
              <a:t>2/1/2024</a:t>
            </a:fld>
            <a:endParaRPr lang="en-US" dirty="0"/>
          </a:p>
        </p:txBody>
      </p:sp>
      <p:sp>
        <p:nvSpPr>
          <p:cNvPr id="8" name="Footer Placeholder 7"/>
          <p:cNvSpPr>
            <a:spLocks noGrp="1"/>
          </p:cNvSpPr>
          <p:nvPr>
            <p:ph type="ftr" sz="quarter" idx="11"/>
          </p:nvPr>
        </p:nvSpPr>
        <p:spPr>
          <a:xfrm>
            <a:off x="7830213" y="5362385"/>
            <a:ext cx="1321512" cy="465958"/>
          </a:xfrm>
          <a:prstGeom prst="rect">
            <a:avLst/>
          </a:prstGeom>
        </p:spPr>
        <p:txBody>
          <a:bodyPr/>
          <a:lstStyle/>
          <a:p>
            <a:endParaRPr lang="en-US" dirty="0"/>
          </a:p>
        </p:txBody>
      </p:sp>
      <p:sp>
        <p:nvSpPr>
          <p:cNvPr id="9" name="Slide Number Placeholder 8"/>
          <p:cNvSpPr>
            <a:spLocks noGrp="1"/>
          </p:cNvSpPr>
          <p:nvPr>
            <p:ph type="sldNum" sz="quarter" idx="12"/>
          </p:nvPr>
        </p:nvSpPr>
        <p:spPr>
          <a:xfrm>
            <a:off x="8305800" y="242234"/>
            <a:ext cx="554038" cy="365125"/>
          </a:xfrm>
          <a:prstGeom prst="rect">
            <a:avLst/>
          </a:prstGeom>
        </p:spPr>
        <p:txBody>
          <a:bodyPr/>
          <a:lstStyle/>
          <a:p>
            <a:fld id="{BC1AF6CA-8D3F-C74A-8320-EBE72503AF55}" type="slidenum">
              <a:rPr lang="en-US" smtClean="0"/>
              <a:t>‹#›</a:t>
            </a:fld>
            <a:endParaRPr lang="en-US" dirty="0"/>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a:xfrm>
            <a:off x="6795247" y="6423585"/>
            <a:ext cx="2133600" cy="365125"/>
          </a:xfrm>
          <a:prstGeom prst="rect">
            <a:avLst/>
          </a:prstGeom>
        </p:spPr>
        <p:txBody>
          <a:bodyPr/>
          <a:lstStyle/>
          <a:p>
            <a:fld id="{EC04D637-433A-1042-9177-7D476C7556BC}" type="datetimeFigureOut">
              <a:rPr lang="en-US" smtClean="0"/>
              <a:t>2/1/2024</a:t>
            </a:fld>
            <a:endParaRPr lang="en-US" dirty="0"/>
          </a:p>
        </p:txBody>
      </p:sp>
      <p:sp>
        <p:nvSpPr>
          <p:cNvPr id="6" name="Footer Placeholder 5"/>
          <p:cNvSpPr>
            <a:spLocks noGrp="1"/>
          </p:cNvSpPr>
          <p:nvPr>
            <p:ph type="ftr" sz="quarter" idx="11"/>
          </p:nvPr>
        </p:nvSpPr>
        <p:spPr>
          <a:xfrm>
            <a:off x="7830213" y="5362385"/>
            <a:ext cx="1321512" cy="465958"/>
          </a:xfrm>
          <a:prstGeom prst="rect">
            <a:avLst/>
          </a:prstGeom>
        </p:spPr>
        <p:txBody>
          <a:bodyPr/>
          <a:lstStyle/>
          <a:p>
            <a:endParaRPr lang="en-US" dirty="0"/>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a:prstGeom prst="rect">
            <a:avLst/>
          </a:prstGeom>
        </p:spPr>
        <p:txBody>
          <a:bodyPr/>
          <a:lstStyle/>
          <a:p>
            <a:fld id="{BC1AF6CA-8D3F-C74A-8320-EBE72503AF55}"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Date Placeholder 4"/>
          <p:cNvSpPr>
            <a:spLocks noGrp="1"/>
          </p:cNvSpPr>
          <p:nvPr>
            <p:ph type="dt" sz="half" idx="10"/>
          </p:nvPr>
        </p:nvSpPr>
        <p:spPr>
          <a:xfrm>
            <a:off x="6795247" y="6423585"/>
            <a:ext cx="2133600" cy="365125"/>
          </a:xfrm>
          <a:prstGeom prst="rect">
            <a:avLst/>
          </a:prstGeom>
        </p:spPr>
        <p:txBody>
          <a:bodyPr/>
          <a:lstStyle/>
          <a:p>
            <a:fld id="{EC04D637-433A-1042-9177-7D476C7556BC}" type="datetimeFigureOut">
              <a:rPr lang="en-US" smtClean="0"/>
              <a:t>2/1/2024</a:t>
            </a:fld>
            <a:endParaRPr lang="en-US" dirty="0"/>
          </a:p>
        </p:txBody>
      </p:sp>
      <p:sp>
        <p:nvSpPr>
          <p:cNvPr id="6" name="Footer Placeholder 5"/>
          <p:cNvSpPr>
            <a:spLocks noGrp="1"/>
          </p:cNvSpPr>
          <p:nvPr>
            <p:ph type="ftr" sz="quarter" idx="11"/>
          </p:nvPr>
        </p:nvSpPr>
        <p:spPr>
          <a:xfrm>
            <a:off x="7830213" y="5362385"/>
            <a:ext cx="1321512" cy="465958"/>
          </a:xfrm>
          <a:prstGeom prst="rect">
            <a:avLst/>
          </a:prstGeom>
        </p:spPr>
        <p:txBody>
          <a:bodyPr/>
          <a:lstStyle/>
          <a:p>
            <a:endParaRPr lang="en-US" dirty="0"/>
          </a:p>
        </p:txBody>
      </p:sp>
      <p:sp>
        <p:nvSpPr>
          <p:cNvPr id="7" name="Slide Number Placeholder 6"/>
          <p:cNvSpPr>
            <a:spLocks noGrp="1"/>
          </p:cNvSpPr>
          <p:nvPr>
            <p:ph type="sldNum" sz="quarter" idx="12"/>
          </p:nvPr>
        </p:nvSpPr>
        <p:spPr>
          <a:xfrm>
            <a:off x="8305800" y="242234"/>
            <a:ext cx="554038" cy="365125"/>
          </a:xfrm>
          <a:prstGeom prst="rect">
            <a:avLst/>
          </a:prstGeom>
        </p:spPr>
        <p:txBody>
          <a:bodyPr/>
          <a:lstStyle/>
          <a:p>
            <a:fld id="{BC1AF6CA-8D3F-C74A-8320-EBE72503AF55}" type="slidenum">
              <a:rPr lang="en-US" smtClean="0"/>
              <a:t>‹#›</a:t>
            </a:fld>
            <a:endParaRPr lang="en-US" dirty="0"/>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n-US" dirty="0"/>
              <a:t>Click to edit Master title style</a:t>
            </a:r>
            <a:endParaRPr dirty="0"/>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dirty="0"/>
          </a:p>
        </p:txBody>
      </p:sp>
    </p:spTree>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 id="2147483705" r:id="rId12"/>
    <p:sldLayoutId id="2147483706" r:id="rId13"/>
    <p:sldLayoutId id="2147483707" r:id="rId14"/>
    <p:sldLayoutId id="2147483708" r:id="rId15"/>
    <p:sldLayoutId id="2147483709" r:id="rId16"/>
    <p:sldLayoutId id="2147483710" r:id="rId17"/>
    <p:sldLayoutId id="2147483711" r:id="rId18"/>
    <p:sldLayoutId id="2147483712" r:id="rId19"/>
    <p:sldLayoutId id="2147483713" r:id="rId20"/>
  </p:sldLayoutIdLst>
  <p:txStyles>
    <p:titleStyle>
      <a:lvl1pPr algn="l" defTabSz="914400" rtl="0" eaLnBrk="1" latinLnBrk="0" hangingPunct="1">
        <a:spcBef>
          <a:spcPct val="0"/>
        </a:spcBef>
        <a:buNone/>
        <a:defRPr sz="3600" b="0" kern="1200">
          <a:solidFill>
            <a:srgbClr val="006A00"/>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rgbClr val="004D00"/>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rgbClr val="004D00"/>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rgbClr val="004D00"/>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rgbClr val="004D00"/>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rgbClr val="004D00"/>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940552"/>
            <a:ext cx="4038600" cy="933450"/>
          </a:xfrm>
        </p:spPr>
        <p:txBody>
          <a:bodyPr>
            <a:normAutofit fontScale="90000"/>
          </a:bodyPr>
          <a:lstStyle/>
          <a:p>
            <a:r>
              <a:rPr lang="en-US" sz="3600" dirty="0"/>
              <a:t>PASS: </a:t>
            </a:r>
            <a:r>
              <a:rPr lang="en-US" sz="4400" dirty="0"/>
              <a:t>YOUR</a:t>
            </a:r>
            <a:r>
              <a:rPr lang="en-US" sz="3600" dirty="0"/>
              <a:t> Union</a:t>
            </a:r>
          </a:p>
        </p:txBody>
      </p:sp>
      <p:sp>
        <p:nvSpPr>
          <p:cNvPr id="3" name="Subtitle 2"/>
          <p:cNvSpPr>
            <a:spLocks noGrp="1"/>
          </p:cNvSpPr>
          <p:nvPr>
            <p:ph type="subTitle" idx="1"/>
          </p:nvPr>
        </p:nvSpPr>
        <p:spPr>
          <a:xfrm>
            <a:off x="4800600" y="5645729"/>
            <a:ext cx="4038600" cy="748553"/>
          </a:xfrm>
        </p:spPr>
        <p:txBody>
          <a:bodyPr>
            <a:noAutofit/>
          </a:bodyPr>
          <a:lstStyle/>
          <a:p>
            <a:r>
              <a:rPr lang="en-US" sz="2000" dirty="0"/>
              <a:t>Federal Aviation Administration</a:t>
            </a:r>
          </a:p>
        </p:txBody>
      </p:sp>
      <p:sp>
        <p:nvSpPr>
          <p:cNvPr id="20" name="TextBox 19"/>
          <p:cNvSpPr txBox="1"/>
          <p:nvPr/>
        </p:nvSpPr>
        <p:spPr>
          <a:xfrm>
            <a:off x="186755" y="186780"/>
            <a:ext cx="8824182" cy="4455067"/>
          </a:xfrm>
          <a:prstGeom prst="rect">
            <a:avLst/>
          </a:prstGeom>
          <a:noFill/>
        </p:spPr>
        <p:txBody>
          <a:bodyPr wrap="square" rtlCol="0">
            <a:spAutoFit/>
          </a:bodyPr>
          <a:lstStyle/>
          <a:p>
            <a:pPr algn="just"/>
            <a:r>
              <a:rPr lang="en-US" sz="1050" dirty="0">
                <a:solidFill>
                  <a:schemeClr val="bg1">
                    <a:alpha val="15000"/>
                  </a:schemeClr>
                </a:solidFill>
              </a:rPr>
              <a:t>TECHNICIANS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AVIATION SAFETY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MANUFACTURING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FLIGHT INSPECTION PILOTS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AIRCRAFT MAINTENANCE EMPLOYEES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SAFETY SUPPORT STAFF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TECHNICIANS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AVIATION SAFETY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MANUFACTURING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FLIGHT INSPECTION PILOTS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AIRCRAFT MAINTENANCE EMPLOYEES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SAFETY SUPPORT STAFF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TECHNICIANS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AVIATION SAFETY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MANUFACTURING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FLIGHT INSPECTION PILOTS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AIRCRAFT MAINTENANCE EMPLOYEES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SAFETY SUPPORT STAFF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TECHNICIANS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AVIATION SAFETY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MANUFACTURING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FLIGHT INSPECTION PILOTS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AIRCRAFT MAINTENANCE EMPLOYEES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SAFETY SUPPORT STAFF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TECHNICIANS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AVIATION SAFETY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MANUFACTURING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FLIGHT INSPECTION PILOTS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AIRCRAFT MAINTENANCE EMPLOYEES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SAFETY SUPPORT STAFF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TECHNICIANS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AVIATION SAFETY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MANUFACTURING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FLIGHT INSPECTION PILOTS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AIRCRAFT MAINTENANCE EMPLOYEES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SAFETY SUPPORT STAFF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TECHNICIANS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AVIATION SAFETY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MANUFACTURING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FLIGHT INSPECTION PILOTS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AIRCRAFT MAINTENANCE EMPLOYEES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SAFETY SUPPORT STAFF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TECHNICIANS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AVIATION SAFETY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MANUFACTURING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FLIGHT INSPECTION PILOTS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AIRCRAFT MAINTENANCE EMPLOYEES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SAFETY SUPPORT STAFF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TECHNICIANS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AVIATION SAFETY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MANUFACTURING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FLIGHT INSPECTION PILOTS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AIRCRAFT MAINTENANCE EMPLOYEES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SAFETY SUPPORT STAFF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TECHNICIANS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AVIATION SAFETY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MANUFACTURING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FLIGHT INSPECTION PILOTS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AIRCRAFT MAINTENANCE EMPLOYEES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SAFETY SUPPORT STAFF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TECHNICIANS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AVIATION SAFETY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MANUFACTURING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FLIGHT INSPECTION PILOTS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AIRCRAFT MAINTENANCE EMPLOYEES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SAFETY SUPPORT STAFF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TECHNICIANS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AVIATION SAFETY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MANUFACTURING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FLIGHT INSPECTION PILOTS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AIRCRAFT MAINTENANCE EMPLOYEES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SAFETY SUPPORT STAFF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TECHNICIANS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AVIATION SAFETY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MANUFACTURING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FLIGHT INSPECTION PILOTS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AIRCRAFT MAINTENANCE EMPLOYEES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SAFETY SUPPORT STAFF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TECHNICIANS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AVIATION SAFETY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MANUFACTURING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FLIGHT INSPECTION PILOTS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AIRCRAFT MAINTENANCE EMPLOYEES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SAFETY SUPPORT STAFF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TECHNICIANS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AVIATION SAFETY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MANUFACTURING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FLIGHT INSPECTION PILOTS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AIRCRAFT MAINTENANCE EMPLOYEES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SAFETY SUPPORT STAFF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TECHNICIANS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AVIATION SAFETY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MANUFACTURING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FLIGHT INSPECTION PILOTS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AIRCRAFT MAINTENANCE EMPLOYEES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SAFETY SUPPORT STAFF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TECHNICIANS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AVIATION SAFETY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MANUFACTURING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FLIGHT INSPECTION PILOTS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AIRCRAFT MAINTENANCE EMPLOYEES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SAFETY SUPPORT STAFF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TECHNICIANS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AVIATION SAFETY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MANUFACTURING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FLIGHT INSPECTION PILOTS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AIRCRAFT MAINTENANCE EMPLOYEES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SAFETY SUPPORT STAFF</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TECHNICIANS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AVIATION SAFETY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MANUFACTURING INSPECTORS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FLIGHT INSPECTION PILOTS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sym typeface="Wingdings"/>
              </a:rPr>
              <a:t> </a:t>
            </a:r>
            <a:r>
              <a:rPr lang="en-US" sz="1050" dirty="0">
                <a:solidFill>
                  <a:schemeClr val="bg1">
                    <a:alpha val="15000"/>
                  </a:schemeClr>
                </a:solidFill>
              </a:rPr>
              <a:t>AIRCRAFT MAINTENANCE EMPLOYEES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SAFETY SUPPORT STAFF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TECHNICIANS </a:t>
            </a:r>
            <a:r>
              <a:rPr lang="en-US" sz="1050" dirty="0">
                <a:solidFill>
                  <a:schemeClr val="bg1">
                    <a:alpha val="15000"/>
                  </a:schemeClr>
                </a:solidFill>
                <a:latin typeface="Wingdings"/>
                <a:ea typeface="Wingdings"/>
                <a:cs typeface="Wingdings"/>
                <a:sym typeface="Wingdings"/>
              </a:rPr>
              <a:t></a:t>
            </a:r>
            <a:r>
              <a:rPr lang="en-US" sz="1050" dirty="0">
                <a:solidFill>
                  <a:schemeClr val="bg1">
                    <a:alpha val="15000"/>
                  </a:schemeClr>
                </a:solidFill>
              </a:rPr>
              <a:t> AVIATION SAFETY INSPECTORS </a:t>
            </a:r>
            <a:r>
              <a:rPr lang="en-US" sz="1050" dirty="0">
                <a:solidFill>
                  <a:schemeClr val="bg1">
                    <a:alpha val="15000"/>
                  </a:schemeClr>
                </a:solidFill>
                <a:latin typeface="Wingdings"/>
                <a:ea typeface="Wingdings"/>
                <a:cs typeface="Wingdings"/>
                <a:sym typeface="Wingdings"/>
              </a:rPr>
              <a:t></a:t>
            </a:r>
            <a:endParaRPr lang="en-US" sz="1050" dirty="0">
              <a:solidFill>
                <a:schemeClr val="bg1">
                  <a:alpha val="15000"/>
                </a:schemeClr>
              </a:solidFill>
            </a:endParaRPr>
          </a:p>
        </p:txBody>
      </p:sp>
      <p:pic>
        <p:nvPicPr>
          <p:cNvPr id="6" name="Picture 5" descr="PASSlogowh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4833" y="310549"/>
            <a:ext cx="4193650" cy="3994527"/>
          </a:xfrm>
          <a:prstGeom prst="rect">
            <a:avLst/>
          </a:prstGeom>
        </p:spPr>
      </p:pic>
      <p:sp>
        <p:nvSpPr>
          <p:cNvPr id="4" name="TextBox 3"/>
          <p:cNvSpPr txBox="1"/>
          <p:nvPr/>
        </p:nvSpPr>
        <p:spPr>
          <a:xfrm>
            <a:off x="191190" y="4428876"/>
            <a:ext cx="6425740" cy="430887"/>
          </a:xfrm>
          <a:prstGeom prst="rect">
            <a:avLst/>
          </a:prstGeom>
          <a:noFill/>
        </p:spPr>
        <p:txBody>
          <a:bodyPr wrap="square" rtlCol="0">
            <a:spAutoFit/>
          </a:bodyPr>
          <a:lstStyle/>
          <a:p>
            <a:r>
              <a:rPr lang="en-US" sz="2200" dirty="0">
                <a:solidFill>
                  <a:srgbClr val="004D00"/>
                </a:solidFill>
              </a:rPr>
              <a:t>Professional Aviation Safety Specialists, AFL-CIO</a:t>
            </a:r>
            <a:endParaRPr lang="en-US" sz="2200" dirty="0"/>
          </a:p>
        </p:txBody>
      </p:sp>
    </p:spTree>
    <p:extLst>
      <p:ext uri="{BB962C8B-B14F-4D97-AF65-F5344CB8AC3E}">
        <p14:creationId xmlns:p14="http://schemas.microsoft.com/office/powerpoint/2010/main" val="2176777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2494063-C96B-464B-BEEE-FD4C8E488A4A}"/>
              </a:ext>
            </a:extLst>
          </p:cNvPr>
          <p:cNvSpPr>
            <a:spLocks noGrp="1"/>
          </p:cNvSpPr>
          <p:nvPr>
            <p:ph type="title"/>
          </p:nvPr>
        </p:nvSpPr>
        <p:spPr/>
        <p:txBody>
          <a:bodyPr/>
          <a:lstStyle/>
          <a:p>
            <a:pPr algn="ctr"/>
            <a:r>
              <a:rPr lang="en-US" dirty="0"/>
              <a:t>Agency Requirements</a:t>
            </a:r>
          </a:p>
        </p:txBody>
      </p:sp>
      <p:sp>
        <p:nvSpPr>
          <p:cNvPr id="9" name="Content Placeholder 8">
            <a:extLst>
              <a:ext uri="{FF2B5EF4-FFF2-40B4-BE49-F238E27FC236}">
                <a16:creationId xmlns:a16="http://schemas.microsoft.com/office/drawing/2014/main" id="{8EC435C0-CEBA-0F4B-8974-C869A460B6B4}"/>
              </a:ext>
            </a:extLst>
          </p:cNvPr>
          <p:cNvSpPr>
            <a:spLocks noGrp="1"/>
          </p:cNvSpPr>
          <p:nvPr>
            <p:ph idx="1"/>
          </p:nvPr>
        </p:nvSpPr>
        <p:spPr/>
        <p:txBody>
          <a:bodyPr>
            <a:normAutofit/>
          </a:bodyPr>
          <a:lstStyle/>
          <a:p>
            <a:r>
              <a:rPr lang="en-US" dirty="0"/>
              <a:t>Within 5 business days of management approval the agency shall:</a:t>
            </a:r>
          </a:p>
          <a:p>
            <a:pPr lvl="1"/>
            <a:r>
              <a:rPr lang="en-US" dirty="0"/>
              <a:t>Send out an introductory email to the article 13/SME</a:t>
            </a:r>
          </a:p>
          <a:p>
            <a:pPr lvl="1"/>
            <a:r>
              <a:rPr lang="en-US" dirty="0"/>
              <a:t>Schedule an informational briefing</a:t>
            </a:r>
          </a:p>
          <a:p>
            <a:pPr lvl="1"/>
            <a:endParaRPr lang="en-US" dirty="0"/>
          </a:p>
          <a:p>
            <a:pPr marL="228600" lvl="1" indent="0">
              <a:buNone/>
            </a:pPr>
            <a:endParaRPr lang="en-US" dirty="0"/>
          </a:p>
        </p:txBody>
      </p:sp>
    </p:spTree>
    <p:extLst>
      <p:ext uri="{BB962C8B-B14F-4D97-AF65-F5344CB8AC3E}">
        <p14:creationId xmlns:p14="http://schemas.microsoft.com/office/powerpoint/2010/main" val="18104133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2494063-C96B-464B-BEEE-FD4C8E488A4A}"/>
              </a:ext>
            </a:extLst>
          </p:cNvPr>
          <p:cNvSpPr>
            <a:spLocks noGrp="1"/>
          </p:cNvSpPr>
          <p:nvPr>
            <p:ph type="title"/>
          </p:nvPr>
        </p:nvSpPr>
        <p:spPr/>
        <p:txBody>
          <a:bodyPr/>
          <a:lstStyle/>
          <a:p>
            <a:pPr algn="ctr"/>
            <a:r>
              <a:rPr lang="en-US" dirty="0"/>
              <a:t>What is an Article 13 </a:t>
            </a:r>
          </a:p>
        </p:txBody>
      </p:sp>
      <p:sp>
        <p:nvSpPr>
          <p:cNvPr id="9" name="Content Placeholder 8">
            <a:extLst>
              <a:ext uri="{FF2B5EF4-FFF2-40B4-BE49-F238E27FC236}">
                <a16:creationId xmlns:a16="http://schemas.microsoft.com/office/drawing/2014/main" id="{8EC435C0-CEBA-0F4B-8974-C869A460B6B4}"/>
              </a:ext>
            </a:extLst>
          </p:cNvPr>
          <p:cNvSpPr>
            <a:spLocks noGrp="1"/>
          </p:cNvSpPr>
          <p:nvPr>
            <p:ph idx="1"/>
          </p:nvPr>
        </p:nvSpPr>
        <p:spPr/>
        <p:txBody>
          <a:bodyPr>
            <a:normAutofit/>
          </a:bodyPr>
          <a:lstStyle/>
          <a:p>
            <a:r>
              <a:rPr lang="en-US" dirty="0"/>
              <a:t>The article 13 is identical to the representational responsibilities of any contractual representative</a:t>
            </a:r>
          </a:p>
          <a:p>
            <a:r>
              <a:rPr lang="en-US" dirty="0"/>
              <a:t>The PASS article 13 is not required to meet any specific technical or geographical requirements by the agency</a:t>
            </a:r>
          </a:p>
          <a:p>
            <a:r>
              <a:rPr lang="en-US" dirty="0"/>
              <a:t>The PASS article 13 travel is funded by the agency and all work is done on duty time</a:t>
            </a:r>
          </a:p>
          <a:p>
            <a:r>
              <a:rPr lang="en-US" dirty="0"/>
              <a:t>The PASS article 13 does not “bind” PASS during their work as an article 13</a:t>
            </a:r>
          </a:p>
        </p:txBody>
      </p:sp>
    </p:spTree>
    <p:extLst>
      <p:ext uri="{BB962C8B-B14F-4D97-AF65-F5344CB8AC3E}">
        <p14:creationId xmlns:p14="http://schemas.microsoft.com/office/powerpoint/2010/main" val="28241697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2494063-C96B-464B-BEEE-FD4C8E488A4A}"/>
              </a:ext>
            </a:extLst>
          </p:cNvPr>
          <p:cNvSpPr>
            <a:spLocks noGrp="1"/>
          </p:cNvSpPr>
          <p:nvPr>
            <p:ph type="title"/>
          </p:nvPr>
        </p:nvSpPr>
        <p:spPr/>
        <p:txBody>
          <a:bodyPr/>
          <a:lstStyle/>
          <a:p>
            <a:pPr algn="ctr"/>
            <a:r>
              <a:rPr lang="en-US" dirty="0"/>
              <a:t>Article 13/23 Handbook</a:t>
            </a:r>
          </a:p>
        </p:txBody>
      </p:sp>
      <p:sp>
        <p:nvSpPr>
          <p:cNvPr id="9" name="Content Placeholder 8">
            <a:extLst>
              <a:ext uri="{FF2B5EF4-FFF2-40B4-BE49-F238E27FC236}">
                <a16:creationId xmlns:a16="http://schemas.microsoft.com/office/drawing/2014/main" id="{8EC435C0-CEBA-0F4B-8974-C869A460B6B4}"/>
              </a:ext>
            </a:extLst>
          </p:cNvPr>
          <p:cNvSpPr>
            <a:spLocks noGrp="1"/>
          </p:cNvSpPr>
          <p:nvPr>
            <p:ph idx="1"/>
          </p:nvPr>
        </p:nvSpPr>
        <p:spPr/>
        <p:txBody>
          <a:bodyPr>
            <a:normAutofit fontScale="92500" lnSpcReduction="10000"/>
          </a:bodyPr>
          <a:lstStyle/>
          <a:p>
            <a:r>
              <a:rPr lang="en-US" dirty="0"/>
              <a:t>Section 1: What is an article 13/23 Representative</a:t>
            </a:r>
          </a:p>
          <a:p>
            <a:pPr lvl="1"/>
            <a:r>
              <a:rPr lang="en-US" dirty="0"/>
              <a:t>Article 13/23 representatives are considered pre-decisional representatives within the official FAA/PASS negotiations process. Article 13/23 representatives are not authorized to engage in bargaining on behalf of PASS unless the agency deems its representative has the authority to bind the FAA in writing. The Article 13/23 representatives are authorized to identify and assist in mitigating programmatic issues that arise during their participation. </a:t>
            </a:r>
          </a:p>
          <a:p>
            <a:pPr lvl="1"/>
            <a:r>
              <a:rPr lang="en-US" dirty="0"/>
              <a:t>Therefore, while your recommendations, discussions and decisions do not bind PASS, you do provide early input into possible issues or concerns that may impact PASS BUEs. We believe that early involvement and identification of potential issues leads to reduced cost to the agency and improved product development, resulting in an expedited negotiation when the FAA formally notifies PASS through the Article 70 process.</a:t>
            </a:r>
          </a:p>
        </p:txBody>
      </p:sp>
    </p:spTree>
    <p:extLst>
      <p:ext uri="{BB962C8B-B14F-4D97-AF65-F5344CB8AC3E}">
        <p14:creationId xmlns:p14="http://schemas.microsoft.com/office/powerpoint/2010/main" val="30355422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2494063-C96B-464B-BEEE-FD4C8E488A4A}"/>
              </a:ext>
            </a:extLst>
          </p:cNvPr>
          <p:cNvSpPr>
            <a:spLocks noGrp="1"/>
          </p:cNvSpPr>
          <p:nvPr>
            <p:ph type="title"/>
          </p:nvPr>
        </p:nvSpPr>
        <p:spPr/>
        <p:txBody>
          <a:bodyPr/>
          <a:lstStyle/>
          <a:p>
            <a:pPr algn="ctr"/>
            <a:r>
              <a:rPr lang="en-US" dirty="0"/>
              <a:t>Article 13/23 Handbook</a:t>
            </a:r>
          </a:p>
        </p:txBody>
      </p:sp>
      <p:sp>
        <p:nvSpPr>
          <p:cNvPr id="9" name="Content Placeholder 8">
            <a:extLst>
              <a:ext uri="{FF2B5EF4-FFF2-40B4-BE49-F238E27FC236}">
                <a16:creationId xmlns:a16="http://schemas.microsoft.com/office/drawing/2014/main" id="{8EC435C0-CEBA-0F4B-8974-C869A460B6B4}"/>
              </a:ext>
            </a:extLst>
          </p:cNvPr>
          <p:cNvSpPr>
            <a:spLocks noGrp="1"/>
          </p:cNvSpPr>
          <p:nvPr>
            <p:ph idx="1"/>
          </p:nvPr>
        </p:nvSpPr>
        <p:spPr/>
        <p:txBody>
          <a:bodyPr>
            <a:normAutofit/>
          </a:bodyPr>
          <a:lstStyle/>
          <a:p>
            <a:r>
              <a:rPr lang="en-US" dirty="0"/>
              <a:t>Section 2: Roles and Responsibilities</a:t>
            </a:r>
          </a:p>
          <a:p>
            <a:pPr lvl="1"/>
            <a:r>
              <a:rPr lang="en-US" dirty="0"/>
              <a:t>Make sure the agency abides by the CBA;</a:t>
            </a:r>
          </a:p>
          <a:p>
            <a:pPr lvl="1"/>
            <a:r>
              <a:rPr lang="en-US" dirty="0"/>
              <a:t>Preserve PASS BUE work and working conditions;</a:t>
            </a:r>
          </a:p>
          <a:p>
            <a:pPr lvl="1"/>
            <a:r>
              <a:rPr lang="en-US" dirty="0"/>
              <a:t>Work to provide quality training products;</a:t>
            </a:r>
          </a:p>
          <a:p>
            <a:pPr lvl="1"/>
            <a:r>
              <a:rPr lang="en-US" dirty="0"/>
              <a:t>Ensure workplace safety is upheld during any development, testing and implementation activities;</a:t>
            </a:r>
          </a:p>
          <a:p>
            <a:pPr lvl="1"/>
            <a:r>
              <a:rPr lang="en-US" dirty="0"/>
              <a:t>Actively participate in all facets of the program or activity;</a:t>
            </a:r>
          </a:p>
          <a:p>
            <a:pPr lvl="1"/>
            <a:r>
              <a:rPr lang="en-US" dirty="0"/>
              <a:t>Meet with the agency lead/s quickly and develop a mutual understanding of your role and participation;</a:t>
            </a:r>
          </a:p>
          <a:p>
            <a:pPr lvl="1"/>
            <a:r>
              <a:rPr lang="en-US" dirty="0"/>
              <a:t>Document your activities, especially when there are concerns that need to be addressed;</a:t>
            </a:r>
          </a:p>
        </p:txBody>
      </p:sp>
    </p:spTree>
    <p:extLst>
      <p:ext uri="{BB962C8B-B14F-4D97-AF65-F5344CB8AC3E}">
        <p14:creationId xmlns:p14="http://schemas.microsoft.com/office/powerpoint/2010/main" val="1323417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2494063-C96B-464B-BEEE-FD4C8E488A4A}"/>
              </a:ext>
            </a:extLst>
          </p:cNvPr>
          <p:cNvSpPr>
            <a:spLocks noGrp="1"/>
          </p:cNvSpPr>
          <p:nvPr>
            <p:ph type="title"/>
          </p:nvPr>
        </p:nvSpPr>
        <p:spPr/>
        <p:txBody>
          <a:bodyPr/>
          <a:lstStyle/>
          <a:p>
            <a:pPr algn="ctr"/>
            <a:r>
              <a:rPr lang="en-US" dirty="0"/>
              <a:t>Article 13/23 Handbook</a:t>
            </a:r>
          </a:p>
        </p:txBody>
      </p:sp>
      <p:sp>
        <p:nvSpPr>
          <p:cNvPr id="9" name="Content Placeholder 8">
            <a:extLst>
              <a:ext uri="{FF2B5EF4-FFF2-40B4-BE49-F238E27FC236}">
                <a16:creationId xmlns:a16="http://schemas.microsoft.com/office/drawing/2014/main" id="{8EC435C0-CEBA-0F4B-8974-C869A460B6B4}"/>
              </a:ext>
            </a:extLst>
          </p:cNvPr>
          <p:cNvSpPr>
            <a:spLocks noGrp="1"/>
          </p:cNvSpPr>
          <p:nvPr>
            <p:ph idx="1"/>
          </p:nvPr>
        </p:nvSpPr>
        <p:spPr/>
        <p:txBody>
          <a:bodyPr>
            <a:normAutofit/>
          </a:bodyPr>
          <a:lstStyle/>
          <a:p>
            <a:r>
              <a:rPr lang="en-US" dirty="0"/>
              <a:t>Section 2: Roles and Responsibilities</a:t>
            </a:r>
          </a:p>
          <a:p>
            <a:pPr lvl="1"/>
            <a:r>
              <a:rPr lang="en-US" dirty="0"/>
              <a:t>Conduct yourself professionally and avoid personal attacks and personal confrontation when addressing professional concerns;</a:t>
            </a:r>
          </a:p>
          <a:p>
            <a:pPr lvl="1"/>
            <a:r>
              <a:rPr lang="en-US" dirty="0"/>
              <a:t>Actively listen and seek clarification when you have questions;</a:t>
            </a:r>
          </a:p>
          <a:p>
            <a:pPr lvl="1"/>
            <a:r>
              <a:rPr lang="en-US" dirty="0"/>
              <a:t>Make sure the agency knows your role is pre-decisional and that they are still required to provide official notification to PASS at the appropriate time;</a:t>
            </a:r>
          </a:p>
          <a:p>
            <a:pPr lvl="1"/>
            <a:r>
              <a:rPr lang="en-US" dirty="0"/>
              <a:t>Document your official time correctly in LDR (General Labor);</a:t>
            </a:r>
          </a:p>
          <a:p>
            <a:pPr lvl="1"/>
            <a:r>
              <a:rPr lang="en-US" dirty="0"/>
              <a:t>Complete the PASS Update form routinely to keep the union informed of your program’s status;</a:t>
            </a:r>
          </a:p>
        </p:txBody>
      </p:sp>
    </p:spTree>
    <p:extLst>
      <p:ext uri="{BB962C8B-B14F-4D97-AF65-F5344CB8AC3E}">
        <p14:creationId xmlns:p14="http://schemas.microsoft.com/office/powerpoint/2010/main" val="32797264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2494063-C96B-464B-BEEE-FD4C8E488A4A}"/>
              </a:ext>
            </a:extLst>
          </p:cNvPr>
          <p:cNvSpPr>
            <a:spLocks noGrp="1"/>
          </p:cNvSpPr>
          <p:nvPr>
            <p:ph type="title"/>
          </p:nvPr>
        </p:nvSpPr>
        <p:spPr/>
        <p:txBody>
          <a:bodyPr/>
          <a:lstStyle/>
          <a:p>
            <a:pPr algn="ctr"/>
            <a:r>
              <a:rPr lang="en-US" dirty="0"/>
              <a:t>Article 13/23 Handbook</a:t>
            </a:r>
          </a:p>
        </p:txBody>
      </p:sp>
      <p:sp>
        <p:nvSpPr>
          <p:cNvPr id="9" name="Content Placeholder 8">
            <a:extLst>
              <a:ext uri="{FF2B5EF4-FFF2-40B4-BE49-F238E27FC236}">
                <a16:creationId xmlns:a16="http://schemas.microsoft.com/office/drawing/2014/main" id="{8EC435C0-CEBA-0F4B-8974-C869A460B6B4}"/>
              </a:ext>
            </a:extLst>
          </p:cNvPr>
          <p:cNvSpPr>
            <a:spLocks noGrp="1"/>
          </p:cNvSpPr>
          <p:nvPr>
            <p:ph idx="1"/>
          </p:nvPr>
        </p:nvSpPr>
        <p:spPr/>
        <p:txBody>
          <a:bodyPr>
            <a:normAutofit/>
          </a:bodyPr>
          <a:lstStyle/>
          <a:p>
            <a:r>
              <a:rPr lang="en-US" dirty="0"/>
              <a:t>Section 2: Roles and Responsibilities</a:t>
            </a:r>
          </a:p>
          <a:p>
            <a:pPr lvl="1"/>
            <a:r>
              <a:rPr lang="en-US" dirty="0"/>
              <a:t>Reach out to other PASS resources as needed;</a:t>
            </a:r>
          </a:p>
          <a:p>
            <a:pPr lvl="1"/>
            <a:r>
              <a:rPr lang="en-US" dirty="0"/>
              <a:t>Advise the appropriate regional vice president (RVP)and PASS representative of any travel to an FAA facility within their region ASAP;</a:t>
            </a:r>
          </a:p>
          <a:p>
            <a:pPr lvl="1"/>
            <a:r>
              <a:rPr lang="en-US" dirty="0"/>
              <a:t>Network with other BUEs, PASS representatives and Article 13/23 representatives;</a:t>
            </a:r>
          </a:p>
          <a:p>
            <a:pPr lvl="1"/>
            <a:r>
              <a:rPr lang="en-US" dirty="0"/>
              <a:t>Participate in PASS telecons; and</a:t>
            </a:r>
          </a:p>
          <a:p>
            <a:pPr lvl="1"/>
            <a:r>
              <a:rPr lang="en-US" dirty="0"/>
              <a:t>If you are part of an acquisition program, take the acquisition management course to familiarize yourself with the terminology and the processes.</a:t>
            </a:r>
          </a:p>
        </p:txBody>
      </p:sp>
    </p:spTree>
    <p:extLst>
      <p:ext uri="{BB962C8B-B14F-4D97-AF65-F5344CB8AC3E}">
        <p14:creationId xmlns:p14="http://schemas.microsoft.com/office/powerpoint/2010/main" val="23517474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2494063-C96B-464B-BEEE-FD4C8E488A4A}"/>
              </a:ext>
            </a:extLst>
          </p:cNvPr>
          <p:cNvSpPr>
            <a:spLocks noGrp="1"/>
          </p:cNvSpPr>
          <p:nvPr>
            <p:ph type="title"/>
          </p:nvPr>
        </p:nvSpPr>
        <p:spPr/>
        <p:txBody>
          <a:bodyPr/>
          <a:lstStyle/>
          <a:p>
            <a:pPr algn="ctr"/>
            <a:r>
              <a:rPr lang="en-US" dirty="0"/>
              <a:t>Article 13/23 Handbook</a:t>
            </a:r>
          </a:p>
        </p:txBody>
      </p:sp>
      <p:sp>
        <p:nvSpPr>
          <p:cNvPr id="9" name="Content Placeholder 8">
            <a:extLst>
              <a:ext uri="{FF2B5EF4-FFF2-40B4-BE49-F238E27FC236}">
                <a16:creationId xmlns:a16="http://schemas.microsoft.com/office/drawing/2014/main" id="{8EC435C0-CEBA-0F4B-8974-C869A460B6B4}"/>
              </a:ext>
            </a:extLst>
          </p:cNvPr>
          <p:cNvSpPr>
            <a:spLocks noGrp="1"/>
          </p:cNvSpPr>
          <p:nvPr>
            <p:ph idx="1"/>
          </p:nvPr>
        </p:nvSpPr>
        <p:spPr/>
        <p:txBody>
          <a:bodyPr>
            <a:normAutofit/>
          </a:bodyPr>
          <a:lstStyle/>
          <a:p>
            <a:r>
              <a:rPr lang="en-US" dirty="0"/>
              <a:t>Section 3: Support and Contact Information</a:t>
            </a:r>
          </a:p>
          <a:p>
            <a:pPr lvl="1"/>
            <a:r>
              <a:rPr lang="en-US" dirty="0"/>
              <a:t>Identifies PASS ATO and Region IV National Assistant</a:t>
            </a:r>
          </a:p>
          <a:p>
            <a:r>
              <a:rPr lang="en-US" dirty="0"/>
              <a:t>Section 4: Article 13 Procedural Information</a:t>
            </a:r>
          </a:p>
          <a:p>
            <a:pPr lvl="1"/>
            <a:r>
              <a:rPr lang="en-US" dirty="0"/>
              <a:t>Describes the article 13 process </a:t>
            </a:r>
          </a:p>
          <a:p>
            <a:r>
              <a:rPr lang="en-US" dirty="0"/>
              <a:t>Section 5: Working with the Agency</a:t>
            </a:r>
          </a:p>
          <a:p>
            <a:pPr lvl="1"/>
            <a:r>
              <a:rPr lang="en-US" dirty="0"/>
              <a:t>Describes the nuances of working with agency and acquisition programs as it may be a very new working experience for most of our bargaining unit employees. It offers advise on communication skills; effective communication; engaged listening; nonverbal signals; stress; asserting yourself; negotiability; management rights; “Covered By” Doctrine and PASS documentation.</a:t>
            </a:r>
          </a:p>
          <a:p>
            <a:pPr lvl="1"/>
            <a:endParaRPr lang="en-US" dirty="0"/>
          </a:p>
          <a:p>
            <a:endParaRPr lang="en-US" dirty="0"/>
          </a:p>
        </p:txBody>
      </p:sp>
    </p:spTree>
    <p:extLst>
      <p:ext uri="{BB962C8B-B14F-4D97-AF65-F5344CB8AC3E}">
        <p14:creationId xmlns:p14="http://schemas.microsoft.com/office/powerpoint/2010/main" val="3209255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2494063-C96B-464B-BEEE-FD4C8E488A4A}"/>
              </a:ext>
            </a:extLst>
          </p:cNvPr>
          <p:cNvSpPr>
            <a:spLocks noGrp="1"/>
          </p:cNvSpPr>
          <p:nvPr>
            <p:ph type="title"/>
          </p:nvPr>
        </p:nvSpPr>
        <p:spPr/>
        <p:txBody>
          <a:bodyPr/>
          <a:lstStyle/>
          <a:p>
            <a:pPr algn="ctr"/>
            <a:r>
              <a:rPr lang="en-US" dirty="0"/>
              <a:t>Article 13/23 Handbook</a:t>
            </a:r>
          </a:p>
        </p:txBody>
      </p:sp>
      <p:sp>
        <p:nvSpPr>
          <p:cNvPr id="9" name="Content Placeholder 8">
            <a:extLst>
              <a:ext uri="{FF2B5EF4-FFF2-40B4-BE49-F238E27FC236}">
                <a16:creationId xmlns:a16="http://schemas.microsoft.com/office/drawing/2014/main" id="{8EC435C0-CEBA-0F4B-8974-C869A460B6B4}"/>
              </a:ext>
            </a:extLst>
          </p:cNvPr>
          <p:cNvSpPr>
            <a:spLocks noGrp="1"/>
          </p:cNvSpPr>
          <p:nvPr>
            <p:ph idx="1"/>
          </p:nvPr>
        </p:nvSpPr>
        <p:spPr/>
        <p:txBody>
          <a:bodyPr>
            <a:normAutofit/>
          </a:bodyPr>
          <a:lstStyle/>
          <a:p>
            <a:r>
              <a:rPr lang="en-US" dirty="0"/>
              <a:t>Section 6: Article 13/23 Representative Information and Expectations</a:t>
            </a:r>
          </a:p>
          <a:p>
            <a:pPr lvl="1"/>
            <a:r>
              <a:rPr lang="en-US" dirty="0"/>
              <a:t>Identifies documentation to be gathered and submitted to PASS so that it can be posted on the PASS national Website for the members and PASS Executives</a:t>
            </a:r>
          </a:p>
          <a:p>
            <a:pPr lvl="1"/>
            <a:r>
              <a:rPr lang="en-US" dirty="0"/>
              <a:t>PASS article 13/23 trave</a:t>
            </a:r>
          </a:p>
          <a:p>
            <a:pPr lvl="1"/>
            <a:r>
              <a:rPr lang="en-US" dirty="0"/>
              <a:t>Data Gathering Checklist</a:t>
            </a:r>
          </a:p>
          <a:p>
            <a:r>
              <a:rPr lang="en-US" dirty="0"/>
              <a:t>Section 7: Contract Language</a:t>
            </a:r>
          </a:p>
          <a:p>
            <a:pPr lvl="1"/>
            <a:r>
              <a:rPr lang="en-US" dirty="0"/>
              <a:t>Contains the article 13/23 language from the relevant CBA</a:t>
            </a:r>
          </a:p>
          <a:p>
            <a:endParaRPr lang="en-US" dirty="0"/>
          </a:p>
        </p:txBody>
      </p:sp>
    </p:spTree>
    <p:extLst>
      <p:ext uri="{BB962C8B-B14F-4D97-AF65-F5344CB8AC3E}">
        <p14:creationId xmlns:p14="http://schemas.microsoft.com/office/powerpoint/2010/main" val="28604568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2494063-C96B-464B-BEEE-FD4C8E488A4A}"/>
              </a:ext>
            </a:extLst>
          </p:cNvPr>
          <p:cNvSpPr>
            <a:spLocks noGrp="1"/>
          </p:cNvSpPr>
          <p:nvPr>
            <p:ph type="title"/>
          </p:nvPr>
        </p:nvSpPr>
        <p:spPr/>
        <p:txBody>
          <a:bodyPr/>
          <a:lstStyle/>
          <a:p>
            <a:pPr algn="ctr"/>
            <a:r>
              <a:rPr lang="en-US" dirty="0"/>
              <a:t>Article 13/23 Handbook</a:t>
            </a:r>
          </a:p>
        </p:txBody>
      </p:sp>
      <p:sp>
        <p:nvSpPr>
          <p:cNvPr id="9" name="Content Placeholder 8">
            <a:extLst>
              <a:ext uri="{FF2B5EF4-FFF2-40B4-BE49-F238E27FC236}">
                <a16:creationId xmlns:a16="http://schemas.microsoft.com/office/drawing/2014/main" id="{8EC435C0-CEBA-0F4B-8974-C869A460B6B4}"/>
              </a:ext>
            </a:extLst>
          </p:cNvPr>
          <p:cNvSpPr>
            <a:spLocks noGrp="1"/>
          </p:cNvSpPr>
          <p:nvPr>
            <p:ph idx="1"/>
          </p:nvPr>
        </p:nvSpPr>
        <p:spPr/>
        <p:txBody>
          <a:bodyPr>
            <a:normAutofit/>
          </a:bodyPr>
          <a:lstStyle/>
          <a:p>
            <a:r>
              <a:rPr lang="en-US" dirty="0"/>
              <a:t>Where to find the article 13/23 Handbook</a:t>
            </a:r>
          </a:p>
          <a:p>
            <a:pPr lvl="1"/>
            <a:r>
              <a:rPr lang="en-US" dirty="0"/>
              <a:t>PASS National Website</a:t>
            </a:r>
          </a:p>
          <a:p>
            <a:pPr lvl="2"/>
            <a:r>
              <a:rPr lang="en-US" dirty="0"/>
              <a:t>More</a:t>
            </a:r>
          </a:p>
          <a:p>
            <a:pPr lvl="3"/>
            <a:r>
              <a:rPr lang="en-US" dirty="0"/>
              <a:t>PASS Rep/SMEs</a:t>
            </a:r>
          </a:p>
          <a:p>
            <a:pPr lvl="4"/>
            <a:r>
              <a:rPr lang="en-US" dirty="0"/>
              <a:t>Article 13/23 Handbook</a:t>
            </a:r>
          </a:p>
        </p:txBody>
      </p:sp>
    </p:spTree>
    <p:extLst>
      <p:ext uri="{BB962C8B-B14F-4D97-AF65-F5344CB8AC3E}">
        <p14:creationId xmlns:p14="http://schemas.microsoft.com/office/powerpoint/2010/main" val="20275445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2494063-C96B-464B-BEEE-FD4C8E488A4A}"/>
              </a:ext>
            </a:extLst>
          </p:cNvPr>
          <p:cNvSpPr>
            <a:spLocks noGrp="1"/>
          </p:cNvSpPr>
          <p:nvPr>
            <p:ph type="title"/>
          </p:nvPr>
        </p:nvSpPr>
        <p:spPr/>
        <p:txBody>
          <a:bodyPr/>
          <a:lstStyle/>
          <a:p>
            <a:pPr algn="ctr"/>
            <a:r>
              <a:rPr lang="en-US"/>
              <a:t>Questions</a:t>
            </a:r>
            <a:endParaRPr lang="en-US" dirty="0"/>
          </a:p>
        </p:txBody>
      </p:sp>
      <p:sp>
        <p:nvSpPr>
          <p:cNvPr id="9" name="Content Placeholder 8">
            <a:extLst>
              <a:ext uri="{FF2B5EF4-FFF2-40B4-BE49-F238E27FC236}">
                <a16:creationId xmlns:a16="http://schemas.microsoft.com/office/drawing/2014/main" id="{8EC435C0-CEBA-0F4B-8974-C869A460B6B4}"/>
              </a:ext>
            </a:extLst>
          </p:cNvPr>
          <p:cNvSpPr>
            <a:spLocks noGrp="1"/>
          </p:cNvSpPr>
          <p:nvPr>
            <p:ph idx="1"/>
          </p:nvPr>
        </p:nvSpPr>
        <p:spPr/>
        <p:txBody>
          <a:bodyPr>
            <a:normAutofit/>
          </a:bodyPr>
          <a:lstStyle/>
          <a:p>
            <a:endParaRPr lang="en-US" dirty="0"/>
          </a:p>
        </p:txBody>
      </p:sp>
    </p:spTree>
    <p:extLst>
      <p:ext uri="{BB962C8B-B14F-4D97-AF65-F5344CB8AC3E}">
        <p14:creationId xmlns:p14="http://schemas.microsoft.com/office/powerpoint/2010/main" val="3080916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57866" y="2792389"/>
            <a:ext cx="6953956" cy="2492397"/>
          </a:xfrm>
        </p:spPr>
        <p:txBody>
          <a:bodyPr>
            <a:noAutofit/>
          </a:bodyPr>
          <a:lstStyle/>
          <a:p>
            <a:pPr algn="ctr"/>
            <a:r>
              <a:rPr lang="en-US" sz="5400" dirty="0"/>
              <a:t>Article 13 </a:t>
            </a:r>
          </a:p>
          <a:p>
            <a:pPr algn="ctr"/>
            <a:r>
              <a:rPr lang="en-US" sz="5400" dirty="0"/>
              <a:t>PASS/FAA CBA </a:t>
            </a:r>
          </a:p>
          <a:p>
            <a:pPr algn="ctr"/>
            <a:r>
              <a:rPr lang="en-US" sz="5400" dirty="0"/>
              <a:t>and MOA</a:t>
            </a:r>
          </a:p>
        </p:txBody>
      </p:sp>
      <p:pic>
        <p:nvPicPr>
          <p:cNvPr id="6" name="Picture 5" descr="PASSlogowhite.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5456" y="395112"/>
            <a:ext cx="2616642" cy="2492398"/>
          </a:xfrm>
          <a:prstGeom prst="rect">
            <a:avLst/>
          </a:prstGeom>
        </p:spPr>
      </p:pic>
    </p:spTree>
    <p:extLst>
      <p:ext uri="{BB962C8B-B14F-4D97-AF65-F5344CB8AC3E}">
        <p14:creationId xmlns:p14="http://schemas.microsoft.com/office/powerpoint/2010/main" val="2015820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2494063-C96B-464B-BEEE-FD4C8E488A4A}"/>
              </a:ext>
            </a:extLst>
          </p:cNvPr>
          <p:cNvSpPr>
            <a:spLocks noGrp="1"/>
          </p:cNvSpPr>
          <p:nvPr>
            <p:ph type="title"/>
          </p:nvPr>
        </p:nvSpPr>
        <p:spPr/>
        <p:txBody>
          <a:bodyPr/>
          <a:lstStyle/>
          <a:p>
            <a:pPr algn="ctr"/>
            <a:r>
              <a:rPr lang="en-US" dirty="0"/>
              <a:t>Introduction</a:t>
            </a:r>
          </a:p>
        </p:txBody>
      </p:sp>
      <p:sp>
        <p:nvSpPr>
          <p:cNvPr id="9" name="Content Placeholder 8">
            <a:extLst>
              <a:ext uri="{FF2B5EF4-FFF2-40B4-BE49-F238E27FC236}">
                <a16:creationId xmlns:a16="http://schemas.microsoft.com/office/drawing/2014/main" id="{8EC435C0-CEBA-0F4B-8974-C869A460B6B4}"/>
              </a:ext>
            </a:extLst>
          </p:cNvPr>
          <p:cNvSpPr>
            <a:spLocks noGrp="1"/>
          </p:cNvSpPr>
          <p:nvPr>
            <p:ph idx="1"/>
          </p:nvPr>
        </p:nvSpPr>
        <p:spPr/>
        <p:txBody>
          <a:bodyPr>
            <a:normAutofit/>
          </a:bodyPr>
          <a:lstStyle/>
          <a:p>
            <a:pPr marL="0" marR="0">
              <a:lnSpc>
                <a:spcPct val="107000"/>
              </a:lnSpc>
              <a:spcBef>
                <a:spcPts val="0"/>
              </a:spcBef>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Thank You</a:t>
            </a:r>
          </a:p>
          <a:p>
            <a:pPr marL="0" marR="0">
              <a:lnSpc>
                <a:spcPct val="107000"/>
              </a:lnSpc>
              <a:spcBef>
                <a:spcPts val="0"/>
              </a:spcBef>
              <a:spcAft>
                <a:spcPts val="800"/>
              </a:spcAft>
            </a:pPr>
            <a:r>
              <a:rPr lang="en-US" sz="2400" dirty="0">
                <a:latin typeface="Calibri" panose="020F0502020204030204" pitchFamily="34" charset="0"/>
                <a:ea typeface="Calibri" panose="020F0502020204030204" pitchFamily="34" charset="0"/>
                <a:cs typeface="Times New Roman" panose="02020603050405020304" pitchFamily="18" charset="0"/>
              </a:rPr>
              <a:t>Your Representational Decision Discussion</a:t>
            </a:r>
            <a:endParaRPr lang="en-US" sz="2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400" dirty="0">
                <a:latin typeface="Calibri" panose="020F0502020204030204" pitchFamily="34" charset="0"/>
                <a:ea typeface="Calibri" panose="020F0502020204030204" pitchFamily="34" charset="0"/>
                <a:cs typeface="Times New Roman" panose="02020603050405020304" pitchFamily="18" charset="0"/>
              </a:rPr>
              <a:t>My Introduction and Background</a:t>
            </a:r>
          </a:p>
          <a:p>
            <a:pPr marL="0" marR="0">
              <a:lnSpc>
                <a:spcPct val="107000"/>
              </a:lnSpc>
              <a:spcBef>
                <a:spcPts val="0"/>
              </a:spcBef>
              <a:spcAft>
                <a:spcPts val="800"/>
              </a:spcAft>
            </a:pPr>
            <a:r>
              <a:rPr lang="en-US" sz="2400" dirty="0">
                <a:latin typeface="Calibri" panose="020F0502020204030204" pitchFamily="34" charset="0"/>
                <a:ea typeface="Calibri" panose="020F0502020204030204" pitchFamily="34" charset="0"/>
                <a:cs typeface="Times New Roman" panose="02020603050405020304" pitchFamily="18" charset="0"/>
              </a:rPr>
              <a:t>Previous Labor Experience</a:t>
            </a:r>
          </a:p>
          <a:p>
            <a:pPr marL="0" marR="0">
              <a:lnSpc>
                <a:spcPct val="107000"/>
              </a:lnSpc>
              <a:spcBef>
                <a:spcPts val="0"/>
              </a:spcBef>
              <a:spcAft>
                <a:spcPts val="80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Understanding &amp; Protecting the Process (Representation)</a:t>
            </a:r>
          </a:p>
          <a:p>
            <a:pPr marL="0" marR="0">
              <a:lnSpc>
                <a:spcPct val="107000"/>
              </a:lnSpc>
              <a:spcBef>
                <a:spcPts val="0"/>
              </a:spcBef>
              <a:spcAft>
                <a:spcPts val="800"/>
              </a:spcAft>
            </a:pPr>
            <a:r>
              <a:rPr lang="en-US" sz="2400" dirty="0">
                <a:latin typeface="Calibri" panose="020F0502020204030204" pitchFamily="34" charset="0"/>
                <a:ea typeface="Calibri" panose="020F0502020204030204" pitchFamily="34" charset="0"/>
                <a:cs typeface="Times New Roman" panose="02020603050405020304" pitchFamily="18" charset="0"/>
              </a:rPr>
              <a:t>Networking / Asking for Help</a:t>
            </a: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5111716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2494063-C96B-464B-BEEE-FD4C8E488A4A}"/>
              </a:ext>
            </a:extLst>
          </p:cNvPr>
          <p:cNvSpPr>
            <a:spLocks noGrp="1"/>
          </p:cNvSpPr>
          <p:nvPr>
            <p:ph type="title"/>
          </p:nvPr>
        </p:nvSpPr>
        <p:spPr/>
        <p:txBody>
          <a:bodyPr/>
          <a:lstStyle/>
          <a:p>
            <a:pPr algn="ctr"/>
            <a:r>
              <a:rPr lang="en-US" dirty="0"/>
              <a:t>Contract Language</a:t>
            </a:r>
          </a:p>
        </p:txBody>
      </p:sp>
      <p:sp>
        <p:nvSpPr>
          <p:cNvPr id="9" name="Content Placeholder 8">
            <a:extLst>
              <a:ext uri="{FF2B5EF4-FFF2-40B4-BE49-F238E27FC236}">
                <a16:creationId xmlns:a16="http://schemas.microsoft.com/office/drawing/2014/main" id="{8EC435C0-CEBA-0F4B-8974-C869A460B6B4}"/>
              </a:ext>
            </a:extLst>
          </p:cNvPr>
          <p:cNvSpPr>
            <a:spLocks noGrp="1"/>
          </p:cNvSpPr>
          <p:nvPr>
            <p:ph idx="1"/>
          </p:nvPr>
        </p:nvSpPr>
        <p:spPr/>
        <p:txBody>
          <a:bodyPr>
            <a:normAutofit fontScale="92500" lnSpcReduction="10000"/>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This article is referred to as NAS Modernization/Technological Changes. The introduction of this article paved the way for the employees, represented by PASS, to be required participants in National Airspace System (NAS) modernization efforts and technological changes. The specific language contained within the CBA states the following:</a:t>
            </a:r>
          </a:p>
          <a:p>
            <a:pPr marL="342900" marR="0" lvl="0" indent="-342900">
              <a:lnSpc>
                <a:spcPct val="107000"/>
              </a:lnSpc>
              <a:spcBef>
                <a:spcPts val="0"/>
              </a:spcBef>
              <a:spcAft>
                <a:spcPts val="800"/>
              </a:spcAft>
              <a:buFont typeface="Symbol" panose="05050102010706020507" pitchFamily="18" charset="2"/>
              <a:buChar char=""/>
            </a:pPr>
            <a:r>
              <a:rPr lang="en-US" sz="1800" dirty="0">
                <a:effectLst/>
                <a:latin typeface="Calibri" panose="020F0502020204030204" pitchFamily="34" charset="0"/>
                <a:ea typeface="Calibri" panose="020F0502020204030204" pitchFamily="34" charset="0"/>
                <a:cs typeface="Times New Roman" panose="02020603050405020304" pitchFamily="18" charset="0"/>
              </a:rPr>
              <a:t>The parties agree that it is mutually beneficial for the Union to be involved in the various phases of the acquisition lifecycle through deployment of all new technologies and changes to existing technologies and their applications. The Parties also agree that it is mutually beneficial for the Union to be involved in workgroups established by the agency at the appropriate organizational level to provide operational perspective into the development, testing, and/or deployment of technological, procedural, NextGen or airspace changes. Further, it is in the best interest of the Parties to resolve or minimize the technical issues so as to ultimately provide for a more timely resolution.</a:t>
            </a:r>
          </a:p>
          <a:p>
            <a:endParaRPr lang="en-US" dirty="0"/>
          </a:p>
        </p:txBody>
      </p:sp>
    </p:spTree>
    <p:extLst>
      <p:ext uri="{BB962C8B-B14F-4D97-AF65-F5344CB8AC3E}">
        <p14:creationId xmlns:p14="http://schemas.microsoft.com/office/powerpoint/2010/main" val="7484686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2494063-C96B-464B-BEEE-FD4C8E488A4A}"/>
              </a:ext>
            </a:extLst>
          </p:cNvPr>
          <p:cNvSpPr>
            <a:spLocks noGrp="1"/>
          </p:cNvSpPr>
          <p:nvPr>
            <p:ph type="title"/>
          </p:nvPr>
        </p:nvSpPr>
        <p:spPr/>
        <p:txBody>
          <a:bodyPr/>
          <a:lstStyle/>
          <a:p>
            <a:pPr algn="ctr"/>
            <a:r>
              <a:rPr lang="en-US" dirty="0"/>
              <a:t>Contract Language</a:t>
            </a:r>
          </a:p>
        </p:txBody>
      </p:sp>
      <p:sp>
        <p:nvSpPr>
          <p:cNvPr id="9" name="Content Placeholder 8">
            <a:extLst>
              <a:ext uri="{FF2B5EF4-FFF2-40B4-BE49-F238E27FC236}">
                <a16:creationId xmlns:a16="http://schemas.microsoft.com/office/drawing/2014/main" id="{8EC435C0-CEBA-0F4B-8974-C869A460B6B4}"/>
              </a:ext>
            </a:extLst>
          </p:cNvPr>
          <p:cNvSpPr>
            <a:spLocks noGrp="1"/>
          </p:cNvSpPr>
          <p:nvPr>
            <p:ph idx="1"/>
          </p:nvPr>
        </p:nvSpPr>
        <p:spPr/>
        <p:txBody>
          <a:bodyPr>
            <a:normAutofit fontScale="92500" lnSpcReduction="20000"/>
          </a:bodyPr>
          <a:lstStyle/>
          <a:p>
            <a:pPr marL="0" marR="0">
              <a:lnSpc>
                <a:spcPct val="107000"/>
              </a:lnSpc>
              <a:spcBef>
                <a:spcPts val="0"/>
              </a:spcBef>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Section 2 of article 13 is the most significant section when it comes to being involved in the modernization of the NAS but article 13 does have other relevant sections as well. There are requirements to brief PASS semi-annually and annually on all NAS modernization efforts to include any specific briefings requested by PASS. There are requirements for the agency to notify PASS:</a:t>
            </a:r>
          </a:p>
          <a:p>
            <a:pPr marL="342900" marR="0" lvl="0" indent="-342900">
              <a:lnSpc>
                <a:spcPct val="107000"/>
              </a:lnSpc>
              <a:spcBef>
                <a:spcPts val="0"/>
              </a:spcBef>
              <a:spcAft>
                <a:spcPts val="0"/>
              </a:spcAft>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When workgroups are established that will affect the bargaining unit, </a:t>
            </a:r>
          </a:p>
          <a:p>
            <a:pPr marL="342900" marR="0" lvl="0" indent="-342900">
              <a:lnSpc>
                <a:spcPct val="107000"/>
              </a:lnSpc>
              <a:spcBef>
                <a:spcPts val="0"/>
              </a:spcBef>
              <a:spcAft>
                <a:spcPts val="0"/>
              </a:spcAft>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Prior to conducting operational testing activities, </a:t>
            </a:r>
          </a:p>
          <a:p>
            <a:pPr marL="342900" marR="0" lvl="0" indent="-342900">
              <a:lnSpc>
                <a:spcPct val="107000"/>
              </a:lnSpc>
              <a:spcBef>
                <a:spcPts val="0"/>
              </a:spcBef>
              <a:spcAft>
                <a:spcPts val="800"/>
              </a:spcAft>
              <a:buFont typeface="Symbol" panose="05050102010706020507" pitchFamily="18" charset="2"/>
              <a:buChar char=""/>
            </a:pPr>
            <a:r>
              <a:rPr lang="en-US" sz="2000" dirty="0">
                <a:effectLst/>
                <a:latin typeface="Calibri" panose="020F0502020204030204" pitchFamily="34" charset="0"/>
                <a:ea typeface="Calibri" panose="020F0502020204030204" pitchFamily="34" charset="0"/>
                <a:cs typeface="Times New Roman" panose="02020603050405020304" pitchFamily="18" charset="0"/>
              </a:rPr>
              <a:t>Prior to an In-Service Decision (ISD) made to implement technological changes impacting the bargaining unit </a:t>
            </a:r>
          </a:p>
          <a:p>
            <a:pPr marL="0" marR="0">
              <a:spcBef>
                <a:spcPts val="0"/>
              </a:spcBef>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Article 13 section 1 of the PASS/FAA CBA</a:t>
            </a:r>
          </a:p>
          <a:p>
            <a:pPr marL="0" marR="0">
              <a:spcBef>
                <a:spcPts val="0"/>
              </a:spcBef>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Article 13 section 3 of the PASS/FAA CBA</a:t>
            </a:r>
          </a:p>
          <a:p>
            <a:pPr marL="0" marR="0">
              <a:spcBef>
                <a:spcPts val="0"/>
              </a:spcBef>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Article 13 section 4 of the PASS/FAA CBA</a:t>
            </a:r>
          </a:p>
          <a:p>
            <a:pPr marL="0" marR="0">
              <a:spcBef>
                <a:spcPts val="0"/>
              </a:spcBef>
              <a:spcAft>
                <a:spcPts val="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Article 13 section 6 of the PASS/FAA CBA</a:t>
            </a:r>
          </a:p>
          <a:p>
            <a:endParaRPr lang="en-US" dirty="0"/>
          </a:p>
        </p:txBody>
      </p:sp>
    </p:spTree>
    <p:extLst>
      <p:ext uri="{BB962C8B-B14F-4D97-AF65-F5344CB8AC3E}">
        <p14:creationId xmlns:p14="http://schemas.microsoft.com/office/powerpoint/2010/main" val="3920709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2494063-C96B-464B-BEEE-FD4C8E488A4A}"/>
              </a:ext>
            </a:extLst>
          </p:cNvPr>
          <p:cNvSpPr>
            <a:spLocks noGrp="1"/>
          </p:cNvSpPr>
          <p:nvPr>
            <p:ph type="title"/>
          </p:nvPr>
        </p:nvSpPr>
        <p:spPr/>
        <p:txBody>
          <a:bodyPr/>
          <a:lstStyle/>
          <a:p>
            <a:pPr algn="ctr"/>
            <a:r>
              <a:rPr lang="en-US" dirty="0"/>
              <a:t>Contract Language</a:t>
            </a:r>
          </a:p>
        </p:txBody>
      </p:sp>
      <p:sp>
        <p:nvSpPr>
          <p:cNvPr id="9" name="Content Placeholder 8">
            <a:extLst>
              <a:ext uri="{FF2B5EF4-FFF2-40B4-BE49-F238E27FC236}">
                <a16:creationId xmlns:a16="http://schemas.microsoft.com/office/drawing/2014/main" id="{8EC435C0-CEBA-0F4B-8974-C869A460B6B4}"/>
              </a:ext>
            </a:extLst>
          </p:cNvPr>
          <p:cNvSpPr>
            <a:spLocks noGrp="1"/>
          </p:cNvSpPr>
          <p:nvPr>
            <p:ph idx="1"/>
          </p:nvPr>
        </p:nvSpPr>
        <p:spPr/>
        <p:txBody>
          <a:bodyPr>
            <a:normAutofit/>
          </a:bodyPr>
          <a:lstStyle/>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Finally, this article has provisions to ensure PASS’s participant/s are valued and included in all activity scheduling and any bargaining unit employee impacted by NAS modernization have specific rights provided to them.</a:t>
            </a:r>
          </a:p>
          <a:p>
            <a:pPr marL="0" marR="0">
              <a:lnSpc>
                <a:spcPct val="107000"/>
              </a:lnSpc>
              <a:spcBef>
                <a:spcPts val="0"/>
              </a:spcBef>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Once the CBA was signed by the Parties, it was apparent that we needed to establish a process to bring the contractual language, agreed to by the Parties, from conceptual to manageable. </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Article 13 section 5 of the PASS/FAA CBA</a:t>
            </a:r>
          </a:p>
          <a:p>
            <a:pPr marL="0" marR="0">
              <a:spcBef>
                <a:spcPts val="0"/>
              </a:spcBef>
              <a:spcAft>
                <a:spcPts val="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Article 13 section 7 of the PASS/FAA CBA</a:t>
            </a:r>
          </a:p>
          <a:p>
            <a:endParaRPr lang="en-US" dirty="0"/>
          </a:p>
        </p:txBody>
      </p:sp>
    </p:spTree>
    <p:extLst>
      <p:ext uri="{BB962C8B-B14F-4D97-AF65-F5344CB8AC3E}">
        <p14:creationId xmlns:p14="http://schemas.microsoft.com/office/powerpoint/2010/main" val="20861744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2494063-C96B-464B-BEEE-FD4C8E488A4A}"/>
              </a:ext>
            </a:extLst>
          </p:cNvPr>
          <p:cNvSpPr>
            <a:spLocks noGrp="1"/>
          </p:cNvSpPr>
          <p:nvPr>
            <p:ph type="title"/>
          </p:nvPr>
        </p:nvSpPr>
        <p:spPr/>
        <p:txBody>
          <a:bodyPr/>
          <a:lstStyle/>
          <a:p>
            <a:pPr algn="ctr"/>
            <a:r>
              <a:rPr lang="en-US" dirty="0"/>
              <a:t>Article 13 MOA</a:t>
            </a:r>
          </a:p>
        </p:txBody>
      </p:sp>
      <p:sp>
        <p:nvSpPr>
          <p:cNvPr id="9" name="Content Placeholder 8">
            <a:extLst>
              <a:ext uri="{FF2B5EF4-FFF2-40B4-BE49-F238E27FC236}">
                <a16:creationId xmlns:a16="http://schemas.microsoft.com/office/drawing/2014/main" id="{8EC435C0-CEBA-0F4B-8974-C869A460B6B4}"/>
              </a:ext>
            </a:extLst>
          </p:cNvPr>
          <p:cNvSpPr>
            <a:spLocks noGrp="1"/>
          </p:cNvSpPr>
          <p:nvPr>
            <p:ph idx="1"/>
          </p:nvPr>
        </p:nvSpPr>
        <p:spPr/>
        <p:txBody>
          <a:bodyPr>
            <a:normAutofit/>
          </a:bodyPr>
          <a:lstStyle/>
          <a:p>
            <a:r>
              <a:rPr lang="en-US" sz="1800" dirty="0">
                <a:effectLst/>
                <a:latin typeface="Calibri" panose="020F0502020204030204" pitchFamily="34" charset="0"/>
                <a:ea typeface="Calibri" panose="020F0502020204030204" pitchFamily="34" charset="0"/>
                <a:cs typeface="Times New Roman" panose="02020603050405020304" pitchFamily="18" charset="0"/>
              </a:rPr>
              <a:t>PASS worked with the Technical Labor Office, within the FAA, to develop an article 13 process which culminated in a Memorandum of Agreement (MOA) signed by the Parties in July of 2014. When this MOA was negotiated, the negotiating pair had similar beliefs that both the FAA and PASS were eager to get employees involved in NAS modernization efforts. Neither party was looking at this MOA as a way to circumvent the CBA article 13 but to enhance it by developing a process to ensure we had employees as integral components of NAS modernization. </a:t>
            </a:r>
          </a:p>
          <a:p>
            <a:r>
              <a:rPr lang="en-US" sz="1800" dirty="0">
                <a:latin typeface="Calibri" panose="020F0502020204030204" pitchFamily="34" charset="0"/>
                <a:ea typeface="Calibri" panose="020F0502020204030204" pitchFamily="34" charset="0"/>
                <a:cs typeface="Times New Roman" panose="02020603050405020304" pitchFamily="18" charset="0"/>
              </a:rPr>
              <a:t>Article 13 vs. SME – Differences in selection and </a:t>
            </a:r>
            <a:r>
              <a:rPr lang="en-US" sz="1800">
                <a:latin typeface="Calibri" panose="020F0502020204030204" pitchFamily="34" charset="0"/>
                <a:ea typeface="Calibri" panose="020F0502020204030204" pitchFamily="34" charset="0"/>
                <a:cs typeface="Times New Roman" panose="02020603050405020304" pitchFamily="18" charset="0"/>
              </a:rPr>
              <a:t>approval process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30099038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2494063-C96B-464B-BEEE-FD4C8E488A4A}"/>
              </a:ext>
            </a:extLst>
          </p:cNvPr>
          <p:cNvSpPr>
            <a:spLocks noGrp="1"/>
          </p:cNvSpPr>
          <p:nvPr>
            <p:ph type="title"/>
          </p:nvPr>
        </p:nvSpPr>
        <p:spPr/>
        <p:txBody>
          <a:bodyPr/>
          <a:lstStyle/>
          <a:p>
            <a:pPr algn="ctr"/>
            <a:r>
              <a:rPr lang="en-US" dirty="0"/>
              <a:t>MOA Highlights</a:t>
            </a:r>
          </a:p>
        </p:txBody>
      </p:sp>
      <p:sp>
        <p:nvSpPr>
          <p:cNvPr id="9" name="Content Placeholder 8">
            <a:extLst>
              <a:ext uri="{FF2B5EF4-FFF2-40B4-BE49-F238E27FC236}">
                <a16:creationId xmlns:a16="http://schemas.microsoft.com/office/drawing/2014/main" id="{8EC435C0-CEBA-0F4B-8974-C869A460B6B4}"/>
              </a:ext>
            </a:extLst>
          </p:cNvPr>
          <p:cNvSpPr>
            <a:spLocks noGrp="1"/>
          </p:cNvSpPr>
          <p:nvPr>
            <p:ph idx="1"/>
          </p:nvPr>
        </p:nvSpPr>
        <p:spPr/>
        <p:txBody>
          <a:bodyPr>
            <a:normAutofit/>
          </a:bodyPr>
          <a:lstStyle/>
          <a:p>
            <a:r>
              <a:rPr lang="en-US" dirty="0"/>
              <a:t>Agency Request Process</a:t>
            </a:r>
          </a:p>
          <a:p>
            <a:pPr lvl="1"/>
            <a:r>
              <a:rPr lang="en-US" dirty="0"/>
              <a:t>The requesting organization identifies Agency’s intent to establish a workgroup which may affect BUEs.</a:t>
            </a:r>
          </a:p>
          <a:p>
            <a:pPr lvl="2"/>
            <a:r>
              <a:rPr lang="en-US" dirty="0"/>
              <a:t>Identifies workgroup scope and representative requirements</a:t>
            </a:r>
          </a:p>
          <a:p>
            <a:pPr lvl="2"/>
            <a:r>
              <a:rPr lang="en-US" dirty="0"/>
              <a:t>Identifies technical requirement for SME(s)</a:t>
            </a:r>
          </a:p>
          <a:p>
            <a:pPr lvl="2"/>
            <a:r>
              <a:rPr lang="en-US" dirty="0"/>
              <a:t>Complete Request Form with pertinent information to include task description; time commitment for representatives (i.e. full time, part time one time), specific date and location of event(s) to include program/project start and end date; number of SMEs needed; specific expertise and/or background required.</a:t>
            </a:r>
          </a:p>
        </p:txBody>
      </p:sp>
    </p:spTree>
    <p:extLst>
      <p:ext uri="{BB962C8B-B14F-4D97-AF65-F5344CB8AC3E}">
        <p14:creationId xmlns:p14="http://schemas.microsoft.com/office/powerpoint/2010/main" val="17123861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C2494063-C96B-464B-BEEE-FD4C8E488A4A}"/>
              </a:ext>
            </a:extLst>
          </p:cNvPr>
          <p:cNvSpPr>
            <a:spLocks noGrp="1"/>
          </p:cNvSpPr>
          <p:nvPr>
            <p:ph type="title"/>
          </p:nvPr>
        </p:nvSpPr>
        <p:spPr/>
        <p:txBody>
          <a:bodyPr/>
          <a:lstStyle/>
          <a:p>
            <a:pPr algn="ctr"/>
            <a:r>
              <a:rPr lang="en-US" dirty="0"/>
              <a:t>PASS Process</a:t>
            </a:r>
          </a:p>
        </p:txBody>
      </p:sp>
      <p:sp>
        <p:nvSpPr>
          <p:cNvPr id="9" name="Content Placeholder 8">
            <a:extLst>
              <a:ext uri="{FF2B5EF4-FFF2-40B4-BE49-F238E27FC236}">
                <a16:creationId xmlns:a16="http://schemas.microsoft.com/office/drawing/2014/main" id="{8EC435C0-CEBA-0F4B-8974-C869A460B6B4}"/>
              </a:ext>
            </a:extLst>
          </p:cNvPr>
          <p:cNvSpPr>
            <a:spLocks noGrp="1"/>
          </p:cNvSpPr>
          <p:nvPr>
            <p:ph idx="1"/>
          </p:nvPr>
        </p:nvSpPr>
        <p:spPr/>
        <p:txBody>
          <a:bodyPr>
            <a:normAutofit/>
          </a:bodyPr>
          <a:lstStyle/>
          <a:p>
            <a:r>
              <a:rPr lang="en-US" dirty="0"/>
              <a:t>Solicitation</a:t>
            </a:r>
          </a:p>
          <a:p>
            <a:pPr lvl="1"/>
            <a:r>
              <a:rPr lang="en-US" dirty="0"/>
              <a:t>Mirror job announcements</a:t>
            </a:r>
          </a:p>
          <a:p>
            <a:pPr lvl="1"/>
            <a:r>
              <a:rPr lang="en-US" dirty="0"/>
              <a:t>List developed for consideration</a:t>
            </a:r>
          </a:p>
          <a:p>
            <a:r>
              <a:rPr lang="en-US" dirty="0"/>
              <a:t>Selection</a:t>
            </a:r>
          </a:p>
          <a:p>
            <a:pPr lvl="1"/>
            <a:r>
              <a:rPr lang="en-US" dirty="0"/>
              <a:t>List submitted to PASS Executive level</a:t>
            </a:r>
          </a:p>
          <a:p>
            <a:pPr lvl="1"/>
            <a:r>
              <a:rPr lang="en-US" dirty="0"/>
              <a:t>Selected candidate(s) submitted to FAA</a:t>
            </a:r>
          </a:p>
          <a:p>
            <a:r>
              <a:rPr lang="en-US" dirty="0"/>
              <a:t>Notification</a:t>
            </a:r>
          </a:p>
          <a:p>
            <a:pPr lvl="1"/>
            <a:r>
              <a:rPr lang="en-US" dirty="0"/>
              <a:t>Agency send management approval to PASS &amp; candidate(s)</a:t>
            </a:r>
          </a:p>
          <a:p>
            <a:pPr lvl="1"/>
            <a:r>
              <a:rPr lang="en-US" dirty="0"/>
              <a:t>PASS sends welcome package (A13 handbook &amp; update report)</a:t>
            </a:r>
          </a:p>
          <a:p>
            <a:pPr lvl="1"/>
            <a:r>
              <a:rPr lang="en-US" dirty="0"/>
              <a:t>PASS advises candidates of non-selection</a:t>
            </a:r>
          </a:p>
          <a:p>
            <a:pPr marL="228600" lvl="1" indent="0">
              <a:buNone/>
            </a:pPr>
            <a:endParaRPr lang="en-US" dirty="0"/>
          </a:p>
        </p:txBody>
      </p:sp>
    </p:spTree>
    <p:extLst>
      <p:ext uri="{BB962C8B-B14F-4D97-AF65-F5344CB8AC3E}">
        <p14:creationId xmlns:p14="http://schemas.microsoft.com/office/powerpoint/2010/main" val="3663679735"/>
      </p:ext>
    </p:extLst>
  </p:cSld>
  <p:clrMapOvr>
    <a:masterClrMapping/>
  </p:clrMapOvr>
</p:sld>
</file>

<file path=ppt/theme/theme1.xml><?xml version="1.0" encoding="utf-8"?>
<a:theme xmlns:a="http://schemas.openxmlformats.org/drawingml/2006/main" name="Advantage">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Advantage">
      <a:majorFont>
        <a:latin typeface="Rockwell"/>
        <a:ea typeface=""/>
        <a:cs typeface=""/>
        <a:font script="Jpan" typeface="ＭＳ ゴシック"/>
        <a:font script="Hans" typeface="宋体"/>
        <a:font script="Hant" typeface="新細明體"/>
      </a:majorFont>
      <a:minorFont>
        <a:latin typeface="Rockwell"/>
        <a:ea typeface=""/>
        <a:cs typeface=""/>
        <a:font script="Jpan" typeface="ＭＳ ゴシック"/>
        <a:font script="Hans" typeface="宋体"/>
        <a:font script="Hant" typeface="新細明體"/>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Advantage.thmx</Template>
  <TotalTime>2641</TotalTime>
  <Words>1834</Words>
  <Application>Microsoft Office PowerPoint</Application>
  <PresentationFormat>On-screen Show (4:3)</PresentationFormat>
  <Paragraphs>126</Paragraphs>
  <Slides>19</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Calibri</vt:lpstr>
      <vt:lpstr>Rockwell</vt:lpstr>
      <vt:lpstr>Symbol</vt:lpstr>
      <vt:lpstr>Wingdings</vt:lpstr>
      <vt:lpstr>Advantage</vt:lpstr>
      <vt:lpstr>PASS: YOUR Union</vt:lpstr>
      <vt:lpstr>PowerPoint Presentation</vt:lpstr>
      <vt:lpstr>Introduction</vt:lpstr>
      <vt:lpstr>Contract Language</vt:lpstr>
      <vt:lpstr>Contract Language</vt:lpstr>
      <vt:lpstr>Contract Language</vt:lpstr>
      <vt:lpstr>Article 13 MOA</vt:lpstr>
      <vt:lpstr>MOA Highlights</vt:lpstr>
      <vt:lpstr>PASS Process</vt:lpstr>
      <vt:lpstr>Agency Requirements</vt:lpstr>
      <vt:lpstr>What is an Article 13 </vt:lpstr>
      <vt:lpstr>Article 13/23 Handbook</vt:lpstr>
      <vt:lpstr>Article 13/23 Handbook</vt:lpstr>
      <vt:lpstr>Article 13/23 Handbook</vt:lpstr>
      <vt:lpstr>Article 13/23 Handbook</vt:lpstr>
      <vt:lpstr>Article 13/23 Handbook</vt:lpstr>
      <vt:lpstr>Article 13/23 Handbook</vt:lpstr>
      <vt:lpstr>Article 13/23 Handbook</vt:lpstr>
      <vt:lpstr>Questions</vt:lpstr>
    </vt:vector>
  </TitlesOfParts>
  <Company>Professional Aviation Safety Specialists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 Cigich</dc:creator>
  <cp:lastModifiedBy>Richard Riggs</cp:lastModifiedBy>
  <cp:revision>203</cp:revision>
  <cp:lastPrinted>2020-04-22T22:05:05Z</cp:lastPrinted>
  <dcterms:created xsi:type="dcterms:W3CDTF">2014-02-04T17:07:59Z</dcterms:created>
  <dcterms:modified xsi:type="dcterms:W3CDTF">2024-02-01T14:15:38Z</dcterms:modified>
</cp:coreProperties>
</file>